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handoutMasterIdLst>
    <p:handoutMasterId r:id="rId16"/>
  </p:handoutMasterIdLst>
  <p:sldIdLst>
    <p:sldId id="1080" r:id="rId2"/>
    <p:sldId id="1072" r:id="rId3"/>
    <p:sldId id="1073" r:id="rId4"/>
    <p:sldId id="1081" r:id="rId5"/>
    <p:sldId id="1063" r:id="rId6"/>
    <p:sldId id="1065" r:id="rId7"/>
    <p:sldId id="261" r:id="rId8"/>
    <p:sldId id="1059" r:id="rId9"/>
    <p:sldId id="1056" r:id="rId10"/>
    <p:sldId id="1082" r:id="rId11"/>
    <p:sldId id="1083" r:id="rId12"/>
    <p:sldId id="267" r:id="rId13"/>
    <p:sldId id="1084" r:id="rId14"/>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Cambria Math" panose="02040503050406030204" pitchFamily="18" charset="0"/>
      <p:regular r:id="rId23"/>
    </p:embeddedFont>
    <p:embeddedFont>
      <p:font typeface="CMU Serif" panose="02000603000000000000"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лександр Мельниченко" initials="АМ" lastIdx="1" clrIdx="0">
    <p:extLst>
      <p:ext uri="{19B8F6BF-5375-455C-9EA6-DF929625EA0E}">
        <p15:presenceInfo xmlns:p15="http://schemas.microsoft.com/office/powerpoint/2012/main" userId="da737a23a3fb96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1094" autoAdjust="0"/>
  </p:normalViewPr>
  <p:slideViewPr>
    <p:cSldViewPr snapToGrid="0">
      <p:cViewPr>
        <p:scale>
          <a:sx n="75" d="100"/>
          <a:sy n="75" d="100"/>
        </p:scale>
        <p:origin x="1128" y="8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C9AB70-F3A0-4FCB-80D4-2FFF501554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917DD0-9D83-482E-92F3-FF45293584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0F6CB5-C8F0-4EFA-A534-3E97D459B727}" type="datetime1">
              <a:rPr lang="en-US" smtClean="0"/>
              <a:t>1/6/2026</a:t>
            </a:fld>
            <a:endParaRPr lang="en-US"/>
          </a:p>
        </p:txBody>
      </p:sp>
      <p:sp>
        <p:nvSpPr>
          <p:cNvPr id="4" name="Footer Placeholder 3">
            <a:extLst>
              <a:ext uri="{FF2B5EF4-FFF2-40B4-BE49-F238E27FC236}">
                <a16:creationId xmlns:a16="http://schemas.microsoft.com/office/drawing/2014/main" id="{63D9648F-6036-4826-8F64-070F464AB2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396264-CB7A-421D-B167-EB076EFA74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7E3EA4-5024-49AA-A7C7-142FF510EBB6}" type="slidenum">
              <a:rPr lang="en-US" smtClean="0"/>
              <a:t>‹#›</a:t>
            </a:fld>
            <a:endParaRPr lang="en-US"/>
          </a:p>
        </p:txBody>
      </p:sp>
    </p:spTree>
    <p:extLst>
      <p:ext uri="{BB962C8B-B14F-4D97-AF65-F5344CB8AC3E}">
        <p14:creationId xmlns:p14="http://schemas.microsoft.com/office/powerpoint/2010/main" val="63385389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E22A6-8C46-47C1-BE6E-9D7060AA157E}" type="datetime1">
              <a:rPr lang="en-US" smtClean="0"/>
              <a:t>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D7B56-E80D-4E0F-B590-521547738F4D}" type="slidenum">
              <a:rPr lang="en-US" smtClean="0"/>
              <a:t>‹#›</a:t>
            </a:fld>
            <a:endParaRPr lang="en-US"/>
          </a:p>
        </p:txBody>
      </p:sp>
    </p:spTree>
    <p:extLst>
      <p:ext uri="{BB962C8B-B14F-4D97-AF65-F5344CB8AC3E}">
        <p14:creationId xmlns:p14="http://schemas.microsoft.com/office/powerpoint/2010/main" val="2947352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 conference name</a:t>
            </a:r>
          </a:p>
          <a:p>
            <a:endParaRPr lang="en-US" dirty="0"/>
          </a:p>
          <a:p>
            <a:r>
              <a:rPr lang="en-US" dirty="0"/>
              <a:t>“Imagine recovering the spectrum of interstellar magnetic turbulence from just </a:t>
            </a:r>
            <a:r>
              <a:rPr lang="en-US" b="1" dirty="0"/>
              <a:t>one</a:t>
            </a:r>
            <a:r>
              <a:rPr lang="en-US" dirty="0"/>
              <a:t> polarization map at </a:t>
            </a:r>
            <a:r>
              <a:rPr lang="en-US" b="1" dirty="0"/>
              <a:t>one</a:t>
            </a:r>
            <a:r>
              <a:rPr lang="en-US" dirty="0"/>
              <a:t> radio frequency. No RM synthesis. No wide bandwidth. That’s the core result of our work.”</a:t>
            </a:r>
          </a:p>
        </p:txBody>
      </p:sp>
      <p:sp>
        <p:nvSpPr>
          <p:cNvPr id="4" name="Slide Number Placeholder 3"/>
          <p:cNvSpPr>
            <a:spLocks noGrp="1"/>
          </p:cNvSpPr>
          <p:nvPr>
            <p:ph type="sldNum" sz="quarter" idx="5"/>
          </p:nvPr>
        </p:nvSpPr>
        <p:spPr/>
        <p:txBody>
          <a:bodyPr/>
          <a:lstStyle/>
          <a:p>
            <a:fld id="{DF0D7B56-E80D-4E0F-B590-521547738F4D}" type="slidenum">
              <a:rPr lang="en-US" smtClean="0"/>
              <a:t>1</a:t>
            </a:fld>
            <a:endParaRPr lang="en-US"/>
          </a:p>
        </p:txBody>
      </p:sp>
      <p:sp>
        <p:nvSpPr>
          <p:cNvPr id="5" name="Header Placeholder 4">
            <a:extLst>
              <a:ext uri="{FF2B5EF4-FFF2-40B4-BE49-F238E27FC236}">
                <a16:creationId xmlns:a16="http://schemas.microsoft.com/office/drawing/2014/main" id="{FBA3C50D-3F3E-4B8E-888A-A6EC1039DE70}"/>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DF849597-4850-4836-A278-52F1FDC75236}"/>
              </a:ext>
            </a:extLst>
          </p:cNvPr>
          <p:cNvSpPr>
            <a:spLocks noGrp="1"/>
          </p:cNvSpPr>
          <p:nvPr>
            <p:ph type="dt" idx="1"/>
          </p:nvPr>
        </p:nvSpPr>
        <p:spPr/>
        <p:txBody>
          <a:bodyPr/>
          <a:lstStyle/>
          <a:p>
            <a:fld id="{A31C14AC-FAE8-46E6-AB00-0C2B34FCAB88}" type="datetime1">
              <a:rPr lang="en-US" smtClean="0"/>
              <a:t>1/6/2026</a:t>
            </a:fld>
            <a:endParaRPr lang="en-US"/>
          </a:p>
        </p:txBody>
      </p:sp>
      <p:sp>
        <p:nvSpPr>
          <p:cNvPr id="7" name="Footer Placeholder 6">
            <a:extLst>
              <a:ext uri="{FF2B5EF4-FFF2-40B4-BE49-F238E27FC236}">
                <a16:creationId xmlns:a16="http://schemas.microsoft.com/office/drawing/2014/main" id="{00194E80-2DAD-4680-B129-22B1C282139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3918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Turbulence is important in many directions.</a:t>
            </a: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It’s important to study the cosmic rays, the accelerations, for star formation. </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For all of this is important, because all liquids in astrophysics are turbulent. And turbulence changes all of their properties.</a:t>
            </a:r>
          </a:p>
          <a:p>
            <a:pPr>
              <a:lnSpc>
                <a:spcPct val="150000"/>
              </a:lnSpc>
            </a:pPr>
            <a:r>
              <a:rPr lang="en-US" dirty="0"/>
              <a:t>Synchrotron polarization traces </a:t>
            </a:r>
            <a:r>
              <a:rPr lang="en-US" b="1" dirty="0"/>
              <a:t>magnetic turbulence</a:t>
            </a:r>
            <a:r>
              <a:rPr lang="en-US" dirty="0"/>
              <a:t> across scales</a:t>
            </a: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2</a:t>
            </a:fld>
            <a:endParaRPr lang="en-US"/>
          </a:p>
        </p:txBody>
      </p:sp>
    </p:spTree>
    <p:extLst>
      <p:ext uri="{BB962C8B-B14F-4D97-AF65-F5344CB8AC3E}">
        <p14:creationId xmlns:p14="http://schemas.microsoft.com/office/powerpoint/2010/main" val="277720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 is important to distinguish: there is one </a:t>
            </a:r>
            <a:r>
              <a:rPr lang="en-US" sz="12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spectr</a:t>
            </a: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 and there is another. And studying them separately is important. But when we start to measure, some measures are mixed. Because, of this it is important to emphasize them and separate.</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So we suggest a new method of separation. So observers could distinguish what is faraday and what is </a:t>
            </a:r>
            <a:r>
              <a:rPr lang="en-US" sz="1200" dirty="0" err="1">
                <a:solidFill>
                  <a:srgbClr val="111111"/>
                </a:solidFill>
                <a:latin typeface="CMU Serif" panose="02000603000000000000" pitchFamily="2" charset="0"/>
                <a:ea typeface="CMU Serif" panose="02000603000000000000" pitchFamily="2" charset="0"/>
                <a:cs typeface="CMU Serif" panose="02000603000000000000" pitchFamily="2" charset="0"/>
              </a:rPr>
              <a:t>intristic</a:t>
            </a: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 And we could estimate the transitional range, and regime, when two effects are mixed.</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And the presence of more than one measure allows to more accurately study the separation, and determine what is what. </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3</a:t>
            </a:fld>
            <a:endParaRPr lang="en-US"/>
          </a:p>
        </p:txBody>
      </p:sp>
    </p:spTree>
    <p:extLst>
      <p:ext uri="{BB962C8B-B14F-4D97-AF65-F5344CB8AC3E}">
        <p14:creationId xmlns:p14="http://schemas.microsoft.com/office/powerpoint/2010/main" val="49252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Separated screens are common: halo emission + disk RM screen, or background source + foreground ionized layer</a:t>
            </a:r>
          </a:p>
          <a:p>
            <a:endParaRPr lang="en-US" dirty="0"/>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 is important to distinguish: there is one </a:t>
            </a:r>
            <a:r>
              <a:rPr lang="en-US" sz="12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spectr</a:t>
            </a: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 and there is another. And studying them separately is important. But when we start to measure, some measures are mixed. Because, of this it is important to emphasize them and separate.</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So we suggest a new method of separation. So observers could distinguish what is faraday and what is </a:t>
            </a:r>
            <a:r>
              <a:rPr lang="en-US" sz="1200" dirty="0" err="1">
                <a:solidFill>
                  <a:srgbClr val="111111"/>
                </a:solidFill>
                <a:latin typeface="CMU Serif" panose="02000603000000000000" pitchFamily="2" charset="0"/>
                <a:ea typeface="CMU Serif" panose="02000603000000000000" pitchFamily="2" charset="0"/>
                <a:cs typeface="CMU Serif" panose="02000603000000000000" pitchFamily="2" charset="0"/>
              </a:rPr>
              <a:t>intristic</a:t>
            </a: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 And we could estimate the transitional range, and regime, when two effects are mixed.</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And the presence of more than one measure allows to more accurately study the separation, and determine what is what. </a:t>
            </a:r>
          </a:p>
          <a:p>
            <a:endParaRPr lang="en-US" dirty="0"/>
          </a:p>
        </p:txBody>
      </p:sp>
      <p:sp>
        <p:nvSpPr>
          <p:cNvPr id="4" name="Slide Number Placeholder 3"/>
          <p:cNvSpPr>
            <a:spLocks noGrp="1"/>
          </p:cNvSpPr>
          <p:nvPr>
            <p:ph type="sldNum" sz="quarter" idx="5"/>
          </p:nvPr>
        </p:nvSpPr>
        <p:spPr/>
        <p:txBody>
          <a:bodyPr/>
          <a:lstStyle/>
          <a:p>
            <a:fld id="{DF0D7B56-E80D-4E0F-B590-521547738F4D}" type="slidenum">
              <a:rPr lang="en-US" smtClean="0"/>
              <a:t>4</a:t>
            </a:fld>
            <a:endParaRPr lang="en-US"/>
          </a:p>
        </p:txBody>
      </p:sp>
      <p:sp>
        <p:nvSpPr>
          <p:cNvPr id="5" name="Header Placeholder 4">
            <a:extLst>
              <a:ext uri="{FF2B5EF4-FFF2-40B4-BE49-F238E27FC236}">
                <a16:creationId xmlns:a16="http://schemas.microsoft.com/office/drawing/2014/main" id="{BBF9BC83-D8B0-4BDE-A3CA-D57F2AF8BA98}"/>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3EC94356-5A6C-4C77-82A0-1D2CDAC9EDB5}"/>
              </a:ext>
            </a:extLst>
          </p:cNvPr>
          <p:cNvSpPr>
            <a:spLocks noGrp="1"/>
          </p:cNvSpPr>
          <p:nvPr>
            <p:ph type="dt" idx="1"/>
          </p:nvPr>
        </p:nvSpPr>
        <p:spPr/>
        <p:txBody>
          <a:bodyPr/>
          <a:lstStyle/>
          <a:p>
            <a:fld id="{1D36ED5F-218C-45EC-82C2-72526F71269F}" type="datetime1">
              <a:rPr lang="en-US" smtClean="0"/>
              <a:t>1/6/2026</a:t>
            </a:fld>
            <a:endParaRPr lang="en-US"/>
          </a:p>
        </p:txBody>
      </p:sp>
      <p:sp>
        <p:nvSpPr>
          <p:cNvPr id="7" name="Footer Placeholder 6">
            <a:extLst>
              <a:ext uri="{FF2B5EF4-FFF2-40B4-BE49-F238E27FC236}">
                <a16:creationId xmlns:a16="http://schemas.microsoft.com/office/drawing/2014/main" id="{8446607E-B988-4994-B720-060E692240B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9631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5</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54730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On the other hand, we propose a measure, that doesn’t require the derivative.</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 could be occurred directly from Q and U stokes parameters, that are available directly from the observations.</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p:sp>
        <p:nvSpPr>
          <p:cNvPr id="4" name="Slide Number Placeholder 3"/>
          <p:cNvSpPr>
            <a:spLocks noGrp="1"/>
          </p:cNvSpPr>
          <p:nvPr>
            <p:ph type="sldNum" sz="quarter" idx="5"/>
          </p:nvPr>
        </p:nvSpPr>
        <p:spPr/>
        <p:txBody>
          <a:bodyPr/>
          <a:lstStyle/>
          <a:p>
            <a:fld id="{DF0D7B56-E80D-4E0F-B590-521547738F4D}" type="slidenum">
              <a:rPr lang="en-US" smtClean="0"/>
              <a:t>6</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3731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Initiallly</a:t>
            </a:r>
            <a:r>
              <a:rPr lang="en-US" dirty="0"/>
              <a:t> Draw  the picture halo, thickness, and so on </a:t>
            </a:r>
            <a:r>
              <a:rPr lang="en-US" dirty="0" err="1"/>
              <a:t>on</a:t>
            </a:r>
            <a:r>
              <a:rPr lang="en-US" dirty="0"/>
              <a:t> the front title</a:t>
            </a:r>
            <a:br>
              <a:rPr lang="en-US" dirty="0"/>
            </a:br>
            <a:r>
              <a:rPr lang="en-US" dirty="0"/>
              <a:t>2. here, plot when the </a:t>
            </a:r>
            <a:r>
              <a:rPr lang="en-US" dirty="0" err="1"/>
              <a:t>dispertion</a:t>
            </a:r>
            <a:r>
              <a:rPr lang="en-US" dirty="0"/>
              <a:t> increases (plot the layer, and some </a:t>
            </a:r>
            <a:r>
              <a:rPr lang="ru-RU" dirty="0"/>
              <a:t>вихри</a:t>
            </a:r>
            <a:r>
              <a:rPr lang="en-US" dirty="0"/>
              <a:t>)</a:t>
            </a:r>
            <a:br>
              <a:rPr lang="en-US" dirty="0"/>
            </a:br>
            <a:r>
              <a:rPr lang="en-US" dirty="0"/>
              <a:t>3. more transition to simulations </a:t>
            </a:r>
            <a:r>
              <a:rPr lang="en-US" dirty="0" err="1"/>
              <a:t>addres</a:t>
            </a:r>
            <a:r>
              <a:rPr lang="en-US" dirty="0"/>
              <a:t>.</a:t>
            </a:r>
          </a:p>
          <a:p>
            <a:br>
              <a:rPr lang="en-US" dirty="0"/>
            </a:br>
            <a:br>
              <a:rPr lang="en-US" dirty="0"/>
            </a:br>
            <a:r>
              <a:rPr lang="en-US" dirty="0"/>
              <a:t>“At wavenumber </a:t>
            </a:r>
            <a:r>
              <a:rPr lang="en-US" i="1" dirty="0"/>
              <a:t>k</a:t>
            </a:r>
            <a:r>
              <a:rPr lang="en-US" dirty="0"/>
              <a:t>, the winner is set by a simple rule:</a:t>
            </a:r>
            <a:br>
              <a:rPr lang="en-US" dirty="0"/>
            </a:br>
            <a:r>
              <a:rPr lang="en-US" dirty="0"/>
              <a:t>when </a:t>
            </a:r>
            <a:r>
              <a:rPr lang="en-US" b="1" dirty="0"/>
              <a:t>λ² times the RM dispersion at k</a:t>
            </a:r>
            <a:r>
              <a:rPr lang="en-US" dirty="0"/>
              <a:t> is about one, the dominance flips.</a:t>
            </a:r>
            <a:br>
              <a:rPr lang="en-US" dirty="0"/>
            </a:br>
            <a:r>
              <a:rPr lang="en-US" dirty="0"/>
              <a:t>We call the corresponding wavenumber </a:t>
            </a:r>
            <a:r>
              <a:rPr lang="en-US" b="1" dirty="0"/>
              <a:t>k-cross</a:t>
            </a:r>
            <a:r>
              <a:rPr lang="en-US" dirty="0"/>
              <a:t>, and we can measure it from a single map. As λ increases, k-cross slides to smaller k, revealing a clean, predictable transition from synchrotron-dominated to Faraday-dominated structure.”</a:t>
            </a:r>
          </a:p>
        </p:txBody>
      </p:sp>
      <p:sp>
        <p:nvSpPr>
          <p:cNvPr id="4" name="Slide Number Placeholder 3"/>
          <p:cNvSpPr>
            <a:spLocks noGrp="1"/>
          </p:cNvSpPr>
          <p:nvPr>
            <p:ph type="sldNum" sz="quarter" idx="5"/>
          </p:nvPr>
        </p:nvSpPr>
        <p:spPr/>
        <p:txBody>
          <a:bodyPr/>
          <a:lstStyle/>
          <a:p>
            <a:fld id="{DF0D7B56-E80D-4E0F-B590-521547738F4D}" type="slidenum">
              <a:rPr lang="en-US" smtClean="0"/>
              <a:t>7</a:t>
            </a:fld>
            <a:endParaRPr lang="en-US"/>
          </a:p>
        </p:txBody>
      </p:sp>
      <p:sp>
        <p:nvSpPr>
          <p:cNvPr id="5" name="Header Placeholder 4">
            <a:extLst>
              <a:ext uri="{FF2B5EF4-FFF2-40B4-BE49-F238E27FC236}">
                <a16:creationId xmlns:a16="http://schemas.microsoft.com/office/drawing/2014/main" id="{857364A2-6AEF-494A-B8DF-1A8796876243}"/>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DBDD26A9-098E-48E0-A059-073959F909C5}"/>
              </a:ext>
            </a:extLst>
          </p:cNvPr>
          <p:cNvSpPr>
            <a:spLocks noGrp="1"/>
          </p:cNvSpPr>
          <p:nvPr>
            <p:ph type="dt" idx="1"/>
          </p:nvPr>
        </p:nvSpPr>
        <p:spPr/>
        <p:txBody>
          <a:bodyPr/>
          <a:lstStyle/>
          <a:p>
            <a:fld id="{AA3ADFE0-B195-4DD0-B7CB-E5ECEA68FF1D}" type="datetime1">
              <a:rPr lang="en-US" smtClean="0"/>
              <a:t>1/6/2026</a:t>
            </a:fld>
            <a:endParaRPr lang="en-US"/>
          </a:p>
        </p:txBody>
      </p:sp>
      <p:sp>
        <p:nvSpPr>
          <p:cNvPr id="7" name="Footer Placeholder 6">
            <a:extLst>
              <a:ext uri="{FF2B5EF4-FFF2-40B4-BE49-F238E27FC236}">
                <a16:creationId xmlns:a16="http://schemas.microsoft.com/office/drawing/2014/main" id="{CC193D48-E989-4798-BFD5-34E69F07E6F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68253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7B56-E80D-4E0F-B590-521547738F4D}" type="slidenum">
              <a:rPr lang="en-US" smtClean="0"/>
              <a:t>12</a:t>
            </a:fld>
            <a:endParaRPr lang="en-US"/>
          </a:p>
        </p:txBody>
      </p:sp>
      <p:sp>
        <p:nvSpPr>
          <p:cNvPr id="5" name="Header Placeholder 4">
            <a:extLst>
              <a:ext uri="{FF2B5EF4-FFF2-40B4-BE49-F238E27FC236}">
                <a16:creationId xmlns:a16="http://schemas.microsoft.com/office/drawing/2014/main" id="{65C3CDBB-83D0-4E91-B45E-7FADC532EFE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CF5720B9-9BD7-4713-98C3-E331BA8F0239}"/>
              </a:ext>
            </a:extLst>
          </p:cNvPr>
          <p:cNvSpPr>
            <a:spLocks noGrp="1"/>
          </p:cNvSpPr>
          <p:nvPr>
            <p:ph type="dt" idx="1"/>
          </p:nvPr>
        </p:nvSpPr>
        <p:spPr/>
        <p:txBody>
          <a:bodyPr/>
          <a:lstStyle/>
          <a:p>
            <a:fld id="{8F320A6F-C5D0-4E12-98CB-33D2B8D6D5DC}" type="datetime1">
              <a:rPr lang="en-US" smtClean="0"/>
              <a:t>1/6/2026</a:t>
            </a:fld>
            <a:endParaRPr lang="en-US"/>
          </a:p>
        </p:txBody>
      </p:sp>
      <p:sp>
        <p:nvSpPr>
          <p:cNvPr id="7" name="Footer Placeholder 6">
            <a:extLst>
              <a:ext uri="{FF2B5EF4-FFF2-40B4-BE49-F238E27FC236}">
                <a16:creationId xmlns:a16="http://schemas.microsoft.com/office/drawing/2014/main" id="{25A4DEDA-11A1-420A-91FA-E738C73A388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5634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 conference name</a:t>
            </a:r>
          </a:p>
          <a:p>
            <a:endParaRPr lang="en-US" dirty="0"/>
          </a:p>
          <a:p>
            <a:r>
              <a:rPr lang="en-US" dirty="0"/>
              <a:t>“Imagine recovering the spectrum of interstellar magnetic turbulence from just </a:t>
            </a:r>
            <a:r>
              <a:rPr lang="en-US" b="1" dirty="0"/>
              <a:t>one</a:t>
            </a:r>
            <a:r>
              <a:rPr lang="en-US" dirty="0"/>
              <a:t> polarization map at </a:t>
            </a:r>
            <a:r>
              <a:rPr lang="en-US" b="1" dirty="0"/>
              <a:t>one</a:t>
            </a:r>
            <a:r>
              <a:rPr lang="en-US" dirty="0"/>
              <a:t> radio frequency. No RM synthesis. No wide bandwidth. That’s the core result of our work.”</a:t>
            </a:r>
          </a:p>
        </p:txBody>
      </p:sp>
      <p:sp>
        <p:nvSpPr>
          <p:cNvPr id="4" name="Slide Number Placeholder 3"/>
          <p:cNvSpPr>
            <a:spLocks noGrp="1"/>
          </p:cNvSpPr>
          <p:nvPr>
            <p:ph type="sldNum" sz="quarter" idx="5"/>
          </p:nvPr>
        </p:nvSpPr>
        <p:spPr/>
        <p:txBody>
          <a:bodyPr/>
          <a:lstStyle/>
          <a:p>
            <a:fld id="{DF0D7B56-E80D-4E0F-B590-521547738F4D}" type="slidenum">
              <a:rPr lang="en-US" smtClean="0"/>
              <a:t>13</a:t>
            </a:fld>
            <a:endParaRPr lang="en-US"/>
          </a:p>
        </p:txBody>
      </p:sp>
      <p:sp>
        <p:nvSpPr>
          <p:cNvPr id="5" name="Header Placeholder 4">
            <a:extLst>
              <a:ext uri="{FF2B5EF4-FFF2-40B4-BE49-F238E27FC236}">
                <a16:creationId xmlns:a16="http://schemas.microsoft.com/office/drawing/2014/main" id="{FBA3C50D-3F3E-4B8E-888A-A6EC1039DE70}"/>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DF849597-4850-4836-A278-52F1FDC75236}"/>
              </a:ext>
            </a:extLst>
          </p:cNvPr>
          <p:cNvSpPr>
            <a:spLocks noGrp="1"/>
          </p:cNvSpPr>
          <p:nvPr>
            <p:ph type="dt" idx="1"/>
          </p:nvPr>
        </p:nvSpPr>
        <p:spPr/>
        <p:txBody>
          <a:bodyPr/>
          <a:lstStyle/>
          <a:p>
            <a:fld id="{A31C14AC-FAE8-46E6-AB00-0C2B34FCAB88}" type="datetime1">
              <a:rPr lang="en-US" smtClean="0"/>
              <a:t>1/6/2026</a:t>
            </a:fld>
            <a:endParaRPr lang="en-US"/>
          </a:p>
        </p:txBody>
      </p:sp>
      <p:sp>
        <p:nvSpPr>
          <p:cNvPr id="7" name="Footer Placeholder 6">
            <a:extLst>
              <a:ext uri="{FF2B5EF4-FFF2-40B4-BE49-F238E27FC236}">
                <a16:creationId xmlns:a16="http://schemas.microsoft.com/office/drawing/2014/main" id="{00194E80-2DAD-4680-B129-22B1C282139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300813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567B-C147-4591-A30B-6DC51A4FFF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E342FE-ABA8-4A8B-B48E-07CE0A9B61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C7D6C8-D926-4344-8D60-B70CEA014209}"/>
              </a:ext>
            </a:extLst>
          </p:cNvPr>
          <p:cNvSpPr>
            <a:spLocks noGrp="1"/>
          </p:cNvSpPr>
          <p:nvPr>
            <p:ph type="dt" sz="half" idx="10"/>
          </p:nvPr>
        </p:nvSpPr>
        <p:spPr/>
        <p:txBody>
          <a:bodyPr/>
          <a:lstStyle/>
          <a:p>
            <a:fld id="{935A2C5C-CFDC-4D43-A725-5893B5ACD380}" type="datetime1">
              <a:rPr lang="en-US" smtClean="0"/>
              <a:t>1/6/2026</a:t>
            </a:fld>
            <a:endParaRPr lang="en-US"/>
          </a:p>
        </p:txBody>
      </p:sp>
      <p:sp>
        <p:nvSpPr>
          <p:cNvPr id="5" name="Footer Placeholder 4">
            <a:extLst>
              <a:ext uri="{FF2B5EF4-FFF2-40B4-BE49-F238E27FC236}">
                <a16:creationId xmlns:a16="http://schemas.microsoft.com/office/drawing/2014/main" id="{F326080F-6E22-4F64-AC6A-72FB659E9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DDBDC-48BD-494D-875A-CD300901C6ED}"/>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180024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147B-FA4F-44EF-BCA4-0F41ECD785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CC7005-EE58-4C44-BA77-E9294426EC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D9078-6CE2-449F-818F-8EFDDD73455C}"/>
              </a:ext>
            </a:extLst>
          </p:cNvPr>
          <p:cNvSpPr>
            <a:spLocks noGrp="1"/>
          </p:cNvSpPr>
          <p:nvPr>
            <p:ph type="dt" sz="half" idx="10"/>
          </p:nvPr>
        </p:nvSpPr>
        <p:spPr/>
        <p:txBody>
          <a:bodyPr/>
          <a:lstStyle/>
          <a:p>
            <a:fld id="{8A7B926F-0283-4510-BC93-152B5F6F47ED}" type="datetime1">
              <a:rPr lang="en-US" smtClean="0"/>
              <a:t>1/6/2026</a:t>
            </a:fld>
            <a:endParaRPr lang="en-US"/>
          </a:p>
        </p:txBody>
      </p:sp>
      <p:sp>
        <p:nvSpPr>
          <p:cNvPr id="5" name="Footer Placeholder 4">
            <a:extLst>
              <a:ext uri="{FF2B5EF4-FFF2-40B4-BE49-F238E27FC236}">
                <a16:creationId xmlns:a16="http://schemas.microsoft.com/office/drawing/2014/main" id="{16ABBCB6-8B64-40A3-A0AC-5F68D7276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7FB07-0F9D-41F9-AD8A-903C8492F93C}"/>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393752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534037-BFC3-488E-9446-281B1052C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B1864F-C319-48D3-B4A9-B21AFF3174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6BE22-D802-4F87-9710-09CEC428257E}"/>
              </a:ext>
            </a:extLst>
          </p:cNvPr>
          <p:cNvSpPr>
            <a:spLocks noGrp="1"/>
          </p:cNvSpPr>
          <p:nvPr>
            <p:ph type="dt" sz="half" idx="10"/>
          </p:nvPr>
        </p:nvSpPr>
        <p:spPr/>
        <p:txBody>
          <a:bodyPr/>
          <a:lstStyle/>
          <a:p>
            <a:fld id="{4D1D92C8-F706-4BC7-A55E-246AD7DC8CDD}" type="datetime1">
              <a:rPr lang="en-US" smtClean="0"/>
              <a:t>1/6/2026</a:t>
            </a:fld>
            <a:endParaRPr lang="en-US"/>
          </a:p>
        </p:txBody>
      </p:sp>
      <p:sp>
        <p:nvSpPr>
          <p:cNvPr id="5" name="Footer Placeholder 4">
            <a:extLst>
              <a:ext uri="{FF2B5EF4-FFF2-40B4-BE49-F238E27FC236}">
                <a16:creationId xmlns:a16="http://schemas.microsoft.com/office/drawing/2014/main" id="{DEB9FAA1-F3B5-43DE-A4D4-B58811DDA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BE890-70E6-4200-8B27-6BC236B2613D}"/>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10853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F4DD-0762-47B6-A51F-D7DD2090E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3592D0-8FBA-49BF-A065-CBD6F0407E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FBCFE-23B7-466A-B73F-E81B07B54477}"/>
              </a:ext>
            </a:extLst>
          </p:cNvPr>
          <p:cNvSpPr>
            <a:spLocks noGrp="1"/>
          </p:cNvSpPr>
          <p:nvPr>
            <p:ph type="dt" sz="half" idx="10"/>
          </p:nvPr>
        </p:nvSpPr>
        <p:spPr/>
        <p:txBody>
          <a:bodyPr/>
          <a:lstStyle/>
          <a:p>
            <a:fld id="{5A69C08B-A142-427A-B4B8-E39340FDBFEF}" type="datetime1">
              <a:rPr lang="en-US" smtClean="0"/>
              <a:t>1/6/2026</a:t>
            </a:fld>
            <a:endParaRPr lang="en-US"/>
          </a:p>
        </p:txBody>
      </p:sp>
      <p:sp>
        <p:nvSpPr>
          <p:cNvPr id="5" name="Footer Placeholder 4">
            <a:extLst>
              <a:ext uri="{FF2B5EF4-FFF2-40B4-BE49-F238E27FC236}">
                <a16:creationId xmlns:a16="http://schemas.microsoft.com/office/drawing/2014/main" id="{003295CB-ED12-4A47-8204-BA0D0192D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28EB5-F765-4ABD-B796-E882A8EEA53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8413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C3F9-9809-4952-9727-D5E99FBC7E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8062F7-96CF-464D-B203-ECA8C9177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ED5A43-212D-4275-B7E4-F6361EE79D69}"/>
              </a:ext>
            </a:extLst>
          </p:cNvPr>
          <p:cNvSpPr>
            <a:spLocks noGrp="1"/>
          </p:cNvSpPr>
          <p:nvPr>
            <p:ph type="dt" sz="half" idx="10"/>
          </p:nvPr>
        </p:nvSpPr>
        <p:spPr/>
        <p:txBody>
          <a:bodyPr/>
          <a:lstStyle/>
          <a:p>
            <a:fld id="{2F39B4AB-AC98-4B52-AE94-D3587D3E1886}" type="datetime1">
              <a:rPr lang="en-US" smtClean="0"/>
              <a:t>1/6/2026</a:t>
            </a:fld>
            <a:endParaRPr lang="en-US"/>
          </a:p>
        </p:txBody>
      </p:sp>
      <p:sp>
        <p:nvSpPr>
          <p:cNvPr id="5" name="Footer Placeholder 4">
            <a:extLst>
              <a:ext uri="{FF2B5EF4-FFF2-40B4-BE49-F238E27FC236}">
                <a16:creationId xmlns:a16="http://schemas.microsoft.com/office/drawing/2014/main" id="{236E37D9-EECD-4234-A8ED-7D2F3C48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26ACA-14CC-4264-AA50-E5ECD4B4BA3B}"/>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341750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1DD62-0E5C-42EC-BB24-08A41B0F3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49F7F0-12E3-464B-92D3-DFAC008BE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A49D7E-14D5-4FE4-A960-A204274399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B73A9-6488-4B2A-9593-7C8719B6E232}"/>
              </a:ext>
            </a:extLst>
          </p:cNvPr>
          <p:cNvSpPr>
            <a:spLocks noGrp="1"/>
          </p:cNvSpPr>
          <p:nvPr>
            <p:ph type="dt" sz="half" idx="10"/>
          </p:nvPr>
        </p:nvSpPr>
        <p:spPr/>
        <p:txBody>
          <a:bodyPr/>
          <a:lstStyle/>
          <a:p>
            <a:fld id="{FB5BDCF2-1D0D-4322-AB7D-64A14E6A194A}" type="datetime1">
              <a:rPr lang="en-US" smtClean="0"/>
              <a:t>1/6/2026</a:t>
            </a:fld>
            <a:endParaRPr lang="en-US"/>
          </a:p>
        </p:txBody>
      </p:sp>
      <p:sp>
        <p:nvSpPr>
          <p:cNvPr id="6" name="Footer Placeholder 5">
            <a:extLst>
              <a:ext uri="{FF2B5EF4-FFF2-40B4-BE49-F238E27FC236}">
                <a16:creationId xmlns:a16="http://schemas.microsoft.com/office/drawing/2014/main" id="{BBF05E43-C135-4DF0-9FAB-9B9E9AB383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FDE700-4E3A-4390-9A50-F6D85B0AF1D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956616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0505-EA99-4360-8325-15E5291C7D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A282F1-C5E2-4140-AFC5-5E6154249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0C0C28-9B4A-44C1-9020-177B4E6B98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148832-361D-4773-B074-E7D772B360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F4BD10-4894-4BCE-9D18-3AFDFBB0D9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5A2A35-BE74-43D3-BB77-B997B7C7B5BB}"/>
              </a:ext>
            </a:extLst>
          </p:cNvPr>
          <p:cNvSpPr>
            <a:spLocks noGrp="1"/>
          </p:cNvSpPr>
          <p:nvPr>
            <p:ph type="dt" sz="half" idx="10"/>
          </p:nvPr>
        </p:nvSpPr>
        <p:spPr/>
        <p:txBody>
          <a:bodyPr/>
          <a:lstStyle/>
          <a:p>
            <a:fld id="{B12A9204-5606-420E-A33A-FE5BCA327DFD}" type="datetime1">
              <a:rPr lang="en-US" smtClean="0"/>
              <a:t>1/6/2026</a:t>
            </a:fld>
            <a:endParaRPr lang="en-US"/>
          </a:p>
        </p:txBody>
      </p:sp>
      <p:sp>
        <p:nvSpPr>
          <p:cNvPr id="8" name="Footer Placeholder 7">
            <a:extLst>
              <a:ext uri="{FF2B5EF4-FFF2-40B4-BE49-F238E27FC236}">
                <a16:creationId xmlns:a16="http://schemas.microsoft.com/office/drawing/2014/main" id="{697CAC3A-C520-4778-A4E7-E860E68F7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25324C-8DC1-4A93-831B-0CB77BAFD016}"/>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65118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D285-4BAF-4F45-80BF-77B3D39BF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322F91-804A-48E2-B81B-6295BFF59687}"/>
              </a:ext>
            </a:extLst>
          </p:cNvPr>
          <p:cNvSpPr>
            <a:spLocks noGrp="1"/>
          </p:cNvSpPr>
          <p:nvPr>
            <p:ph type="dt" sz="half" idx="10"/>
          </p:nvPr>
        </p:nvSpPr>
        <p:spPr/>
        <p:txBody>
          <a:bodyPr/>
          <a:lstStyle/>
          <a:p>
            <a:fld id="{264234EA-C256-4434-85B5-F0B0DE94F1C9}" type="datetime1">
              <a:rPr lang="en-US" smtClean="0"/>
              <a:t>1/6/2026</a:t>
            </a:fld>
            <a:endParaRPr lang="en-US"/>
          </a:p>
        </p:txBody>
      </p:sp>
      <p:sp>
        <p:nvSpPr>
          <p:cNvPr id="4" name="Footer Placeholder 3">
            <a:extLst>
              <a:ext uri="{FF2B5EF4-FFF2-40B4-BE49-F238E27FC236}">
                <a16:creationId xmlns:a16="http://schemas.microsoft.com/office/drawing/2014/main" id="{EA309451-7F7C-4E75-B387-DBE292C91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4942E5-A446-40D1-AF45-932901709BDB}"/>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576630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AB7E6-DBBB-4714-B264-0D62D5372EC2}"/>
              </a:ext>
            </a:extLst>
          </p:cNvPr>
          <p:cNvSpPr>
            <a:spLocks noGrp="1"/>
          </p:cNvSpPr>
          <p:nvPr>
            <p:ph type="dt" sz="half" idx="10"/>
          </p:nvPr>
        </p:nvSpPr>
        <p:spPr/>
        <p:txBody>
          <a:bodyPr/>
          <a:lstStyle/>
          <a:p>
            <a:fld id="{61763F0F-1FB9-4144-95E4-4B773E547D94}" type="datetime1">
              <a:rPr lang="en-US" smtClean="0"/>
              <a:t>1/6/2026</a:t>
            </a:fld>
            <a:endParaRPr lang="en-US"/>
          </a:p>
        </p:txBody>
      </p:sp>
      <p:sp>
        <p:nvSpPr>
          <p:cNvPr id="3" name="Footer Placeholder 2">
            <a:extLst>
              <a:ext uri="{FF2B5EF4-FFF2-40B4-BE49-F238E27FC236}">
                <a16:creationId xmlns:a16="http://schemas.microsoft.com/office/drawing/2014/main" id="{5B570E1F-D962-4818-A6B8-0EEF56274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1DE085-3D0F-4325-A1EA-93937058A3D5}"/>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22990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CBCB-4DE9-47EC-8ACA-6C7AEAD4C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273420-D35B-4279-A9B1-D8A8A3A9B3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013D28-FD3F-4BF6-9C9E-001BC2656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428E1-DD3F-4525-8BA9-527F100C3E9D}"/>
              </a:ext>
            </a:extLst>
          </p:cNvPr>
          <p:cNvSpPr>
            <a:spLocks noGrp="1"/>
          </p:cNvSpPr>
          <p:nvPr>
            <p:ph type="dt" sz="half" idx="10"/>
          </p:nvPr>
        </p:nvSpPr>
        <p:spPr/>
        <p:txBody>
          <a:bodyPr/>
          <a:lstStyle/>
          <a:p>
            <a:fld id="{B36498F8-E189-4B12-A86A-EC245825EE35}" type="datetime1">
              <a:rPr lang="en-US" smtClean="0"/>
              <a:t>1/6/2026</a:t>
            </a:fld>
            <a:endParaRPr lang="en-US"/>
          </a:p>
        </p:txBody>
      </p:sp>
      <p:sp>
        <p:nvSpPr>
          <p:cNvPr id="6" name="Footer Placeholder 5">
            <a:extLst>
              <a:ext uri="{FF2B5EF4-FFF2-40B4-BE49-F238E27FC236}">
                <a16:creationId xmlns:a16="http://schemas.microsoft.com/office/drawing/2014/main" id="{4465D874-FE91-4AEB-861A-D475A43FC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4CBC8-1E44-42F7-AC9C-7DC3EC60F202}"/>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56887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A18E-FB3F-4386-9FEA-A1005BE0E0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E65E45-3614-4228-810A-3FA2D25A18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60FDB9-62C8-4452-A982-EBE511F1D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0B3F71-B82F-40EC-92A2-74EA8C382E1B}"/>
              </a:ext>
            </a:extLst>
          </p:cNvPr>
          <p:cNvSpPr>
            <a:spLocks noGrp="1"/>
          </p:cNvSpPr>
          <p:nvPr>
            <p:ph type="dt" sz="half" idx="10"/>
          </p:nvPr>
        </p:nvSpPr>
        <p:spPr/>
        <p:txBody>
          <a:bodyPr/>
          <a:lstStyle/>
          <a:p>
            <a:fld id="{1F72604E-9F1A-454F-BCFC-73A9E72032F5}" type="datetime1">
              <a:rPr lang="en-US" smtClean="0"/>
              <a:t>1/6/2026</a:t>
            </a:fld>
            <a:endParaRPr lang="en-US"/>
          </a:p>
        </p:txBody>
      </p:sp>
      <p:sp>
        <p:nvSpPr>
          <p:cNvPr id="6" name="Footer Placeholder 5">
            <a:extLst>
              <a:ext uri="{FF2B5EF4-FFF2-40B4-BE49-F238E27FC236}">
                <a16:creationId xmlns:a16="http://schemas.microsoft.com/office/drawing/2014/main" id="{9ED81FFA-5B92-4538-B02F-9053B8435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1CF4E-6976-45D9-951A-D404CECC164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07334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420FF0-1120-4F04-B89A-71F117BB2F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F0EE77-D712-4EAB-B961-E292BAF8C5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31C0AF-E158-48D5-9C0C-568ECD57DF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A6D6B8-AAD2-4FE4-8DC3-C240161E09D9}" type="datetime1">
              <a:rPr lang="en-US" smtClean="0"/>
              <a:t>1/6/2026</a:t>
            </a:fld>
            <a:endParaRPr lang="en-US"/>
          </a:p>
        </p:txBody>
      </p:sp>
      <p:sp>
        <p:nvSpPr>
          <p:cNvPr id="5" name="Footer Placeholder 4">
            <a:extLst>
              <a:ext uri="{FF2B5EF4-FFF2-40B4-BE49-F238E27FC236}">
                <a16:creationId xmlns:a16="http://schemas.microsoft.com/office/drawing/2014/main" id="{9B1D276F-0CD7-408E-B327-EC7EDE442D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4430F7-5DB5-4B1D-A2FE-7532DE0A6C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34655-CCBC-4003-9B81-FB658A9B37B3}" type="slidenum">
              <a:rPr lang="en-US" smtClean="0"/>
              <a:t>‹#›</a:t>
            </a:fld>
            <a:endParaRPr lang="en-US"/>
          </a:p>
        </p:txBody>
      </p:sp>
    </p:spTree>
    <p:extLst>
      <p:ext uri="{BB962C8B-B14F-4D97-AF65-F5344CB8AC3E}">
        <p14:creationId xmlns:p14="http://schemas.microsoft.com/office/powerpoint/2010/main" val="879804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8.png"/><Relationship Id="rId7"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10.jpe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0.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0.pn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0" t="-30000" r="-30000" b="-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F9086-58A2-4884-BDE5-B804248EC462}"/>
              </a:ext>
            </a:extLst>
          </p:cNvPr>
          <p:cNvSpPr/>
          <p:nvPr/>
        </p:nvSpPr>
        <p:spPr>
          <a:xfrm>
            <a:off x="0" y="0"/>
            <a:ext cx="12192000" cy="6858000"/>
          </a:xfrm>
          <a:prstGeom prst="rect">
            <a:avLst/>
          </a:prstGeom>
          <a:gradFill>
            <a:gsLst>
              <a:gs pos="0">
                <a:schemeClr val="bg1">
                  <a:lumMod val="65000"/>
                  <a:alpha val="10000"/>
                </a:schemeClr>
              </a:gs>
              <a:gs pos="74000">
                <a:schemeClr val="bg1">
                  <a:lumMod val="85000"/>
                  <a:alpha val="10000"/>
                </a:schemeClr>
              </a:gs>
              <a:gs pos="83000">
                <a:schemeClr val="bg1">
                  <a:lumMod val="85000"/>
                  <a:alpha val="10000"/>
                </a:schemeClr>
              </a:gs>
              <a:gs pos="100000">
                <a:schemeClr val="bg1">
                  <a:lumMod val="85000"/>
                  <a:alpha val="1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E364CA83-F214-4840-A749-1636178806CD}"/>
              </a:ext>
            </a:extLst>
          </p:cNvPr>
          <p:cNvSpPr/>
          <p:nvPr/>
        </p:nvSpPr>
        <p:spPr>
          <a:xfrm>
            <a:off x="6350547" y="5236931"/>
            <a:ext cx="5710253" cy="1254501"/>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Rounded Corners 13">
            <a:extLst>
              <a:ext uri="{FF2B5EF4-FFF2-40B4-BE49-F238E27FC236}">
                <a16:creationId xmlns:a16="http://schemas.microsoft.com/office/drawing/2014/main" id="{6D5A4D97-6491-4004-84ED-87A5518E18A9}"/>
              </a:ext>
            </a:extLst>
          </p:cNvPr>
          <p:cNvSpPr/>
          <p:nvPr/>
        </p:nvSpPr>
        <p:spPr>
          <a:xfrm>
            <a:off x="101268" y="5236932"/>
            <a:ext cx="5940717" cy="1261676"/>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Rounded Corners 12">
            <a:extLst>
              <a:ext uri="{FF2B5EF4-FFF2-40B4-BE49-F238E27FC236}">
                <a16:creationId xmlns:a16="http://schemas.microsoft.com/office/drawing/2014/main" id="{17E8C062-48ED-432E-890E-3F89F192B528}"/>
              </a:ext>
            </a:extLst>
          </p:cNvPr>
          <p:cNvSpPr/>
          <p:nvPr/>
        </p:nvSpPr>
        <p:spPr>
          <a:xfrm>
            <a:off x="4133352" y="3802926"/>
            <a:ext cx="4251960" cy="1200329"/>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Rounded Corners 9">
            <a:extLst>
              <a:ext uri="{FF2B5EF4-FFF2-40B4-BE49-F238E27FC236}">
                <a16:creationId xmlns:a16="http://schemas.microsoft.com/office/drawing/2014/main" id="{2F8F2355-61E3-430A-A3F3-426CE1504B48}"/>
              </a:ext>
            </a:extLst>
          </p:cNvPr>
          <p:cNvSpPr/>
          <p:nvPr/>
        </p:nvSpPr>
        <p:spPr>
          <a:xfrm>
            <a:off x="101269" y="185196"/>
            <a:ext cx="11959532" cy="3258340"/>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TextBox 3">
            <a:extLst>
              <a:ext uri="{FF2B5EF4-FFF2-40B4-BE49-F238E27FC236}">
                <a16:creationId xmlns:a16="http://schemas.microsoft.com/office/drawing/2014/main" id="{BB7ADA81-B824-4B0A-9E55-D09335A0408B}"/>
              </a:ext>
            </a:extLst>
          </p:cNvPr>
          <p:cNvSpPr txBox="1"/>
          <p:nvPr/>
        </p:nvSpPr>
        <p:spPr>
          <a:xfrm>
            <a:off x="5984110" y="5378266"/>
            <a:ext cx="5863553" cy="461665"/>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Alex </a:t>
            </a:r>
            <a:r>
              <a:rPr lang="en-US" sz="2400" dirty="0" err="1">
                <a:latin typeface="CMU Serif" panose="02000603000000000000" pitchFamily="2" charset="0"/>
                <a:ea typeface="CMU Serif" panose="02000603000000000000" pitchFamily="2" charset="0"/>
                <a:cs typeface="CMU Serif" panose="02000603000000000000" pitchFamily="2" charset="0"/>
              </a:rPr>
              <a:t>Lazarian</a:t>
            </a:r>
            <a:r>
              <a:rPr lang="en-US" sz="2400" dirty="0">
                <a:latin typeface="CMU Serif" panose="02000603000000000000" pitchFamily="2" charset="0"/>
                <a:ea typeface="CMU Serif" panose="02000603000000000000" pitchFamily="2" charset="0"/>
                <a:cs typeface="CMU Serif" panose="02000603000000000000" pitchFamily="2" charset="0"/>
              </a:rPr>
              <a:t> (UW Madison)</a:t>
            </a:r>
          </a:p>
        </p:txBody>
      </p:sp>
      <p:sp>
        <p:nvSpPr>
          <p:cNvPr id="6" name="TextBox 5">
            <a:extLst>
              <a:ext uri="{FF2B5EF4-FFF2-40B4-BE49-F238E27FC236}">
                <a16:creationId xmlns:a16="http://schemas.microsoft.com/office/drawing/2014/main" id="{97856721-6D9E-4533-BE06-BAEEA84A4CB4}"/>
              </a:ext>
            </a:extLst>
          </p:cNvPr>
          <p:cNvSpPr txBox="1"/>
          <p:nvPr/>
        </p:nvSpPr>
        <p:spPr>
          <a:xfrm>
            <a:off x="4133352" y="3887587"/>
            <a:ext cx="4251960" cy="523220"/>
          </a:xfrm>
          <a:prstGeom prst="rect">
            <a:avLst/>
          </a:prstGeom>
          <a:noFill/>
        </p:spPr>
        <p:txBody>
          <a:bodyPr wrap="square">
            <a:spAutoFit/>
          </a:bodyPr>
          <a:lstStyle/>
          <a:p>
            <a:pPr algn="ctr"/>
            <a:r>
              <a:rPr lang="en-US" sz="2800" dirty="0" err="1">
                <a:latin typeface="CMU Serif" panose="02000603000000000000" pitchFamily="2" charset="0"/>
                <a:ea typeface="CMU Serif" panose="02000603000000000000" pitchFamily="2" charset="0"/>
                <a:cs typeface="CMU Serif" panose="02000603000000000000" pitchFamily="2" charset="0"/>
              </a:rPr>
              <a:t>Aliaksandr</a:t>
            </a:r>
            <a:r>
              <a:rPr lang="en-US" sz="2800" dirty="0">
                <a:latin typeface="CMU Serif" panose="02000603000000000000" pitchFamily="2" charset="0"/>
                <a:ea typeface="CMU Serif" panose="02000603000000000000" pitchFamily="2" charset="0"/>
                <a:cs typeface="CMU Serif" panose="02000603000000000000" pitchFamily="2" charset="0"/>
              </a:rPr>
              <a:t> </a:t>
            </a:r>
            <a:r>
              <a:rPr lang="en-US" sz="2800" dirty="0" err="1">
                <a:latin typeface="CMU Serif" panose="02000603000000000000" pitchFamily="2" charset="0"/>
                <a:ea typeface="CMU Serif" panose="02000603000000000000" pitchFamily="2" charset="0"/>
                <a:cs typeface="CMU Serif" panose="02000603000000000000" pitchFamily="2" charset="0"/>
              </a:rPr>
              <a:t>Melnichenka</a:t>
            </a:r>
            <a:endParaRPr lang="en-US" sz="2800" dirty="0">
              <a:latin typeface="CMU Serif" panose="02000603000000000000" pitchFamily="2" charset="0"/>
              <a:ea typeface="CMU Serif" panose="02000603000000000000" pitchFamily="2" charset="0"/>
              <a:cs typeface="CMU Serif" panose="02000603000000000000" pitchFamily="2" charset="0"/>
            </a:endParaRPr>
          </a:p>
        </p:txBody>
      </p:sp>
      <p:sp>
        <p:nvSpPr>
          <p:cNvPr id="7" name="TextBox 6">
            <a:extLst>
              <a:ext uri="{FF2B5EF4-FFF2-40B4-BE49-F238E27FC236}">
                <a16:creationId xmlns:a16="http://schemas.microsoft.com/office/drawing/2014/main" id="{7339242A-DE6E-4588-A6A6-8A733CFA3BAD}"/>
              </a:ext>
            </a:extLst>
          </p:cNvPr>
          <p:cNvSpPr txBox="1"/>
          <p:nvPr/>
        </p:nvSpPr>
        <p:spPr>
          <a:xfrm>
            <a:off x="5140294" y="5830115"/>
            <a:ext cx="6920506" cy="461665"/>
          </a:xfrm>
          <a:prstGeom prst="rect">
            <a:avLst/>
          </a:prstGeom>
          <a:noFill/>
        </p:spPr>
        <p:txBody>
          <a:bodyPr wrap="square">
            <a:spAutoFit/>
          </a:bodyPr>
          <a:lstStyle/>
          <a:p>
            <a:pPr algn="r"/>
            <a:r>
              <a:rPr lang="en-US" sz="2400" dirty="0">
                <a:latin typeface="CMU Serif" panose="02000603000000000000" pitchFamily="2" charset="0"/>
                <a:ea typeface="CMU Serif" panose="02000603000000000000" pitchFamily="2" charset="0"/>
                <a:cs typeface="CMU Serif" panose="02000603000000000000" pitchFamily="2" charset="0"/>
              </a:rPr>
              <a:t>Dmitry </a:t>
            </a:r>
            <a:r>
              <a:rPr lang="en-US" sz="2400" dirty="0" err="1">
                <a:latin typeface="CMU Serif" panose="02000603000000000000" pitchFamily="2" charset="0"/>
                <a:ea typeface="CMU Serif" panose="02000603000000000000" pitchFamily="2" charset="0"/>
                <a:cs typeface="CMU Serif" panose="02000603000000000000" pitchFamily="2" charset="0"/>
              </a:rPr>
              <a:t>Pogosyan</a:t>
            </a:r>
            <a:r>
              <a:rPr lang="en-US" sz="2400" dirty="0">
                <a:latin typeface="CMU Serif" panose="02000603000000000000" pitchFamily="2" charset="0"/>
                <a:ea typeface="CMU Serif" panose="02000603000000000000" pitchFamily="2" charset="0"/>
                <a:cs typeface="CMU Serif" panose="02000603000000000000" pitchFamily="2" charset="0"/>
              </a:rPr>
              <a:t> (University of Alberta)</a:t>
            </a:r>
          </a:p>
        </p:txBody>
      </p:sp>
      <p:sp>
        <p:nvSpPr>
          <p:cNvPr id="8" name="TextBox 7">
            <a:extLst>
              <a:ext uri="{FF2B5EF4-FFF2-40B4-BE49-F238E27FC236}">
                <a16:creationId xmlns:a16="http://schemas.microsoft.com/office/drawing/2014/main" id="{29F27D47-65AE-4415-B4B9-38A7484F5B2E}"/>
              </a:ext>
            </a:extLst>
          </p:cNvPr>
          <p:cNvSpPr txBox="1"/>
          <p:nvPr/>
        </p:nvSpPr>
        <p:spPr>
          <a:xfrm>
            <a:off x="4133352" y="4382874"/>
            <a:ext cx="4251960" cy="461665"/>
          </a:xfrm>
          <a:prstGeom prst="rect">
            <a:avLst/>
          </a:prstGeom>
          <a:noFill/>
        </p:spPr>
        <p:txBody>
          <a:bodyPr wrap="square">
            <a:spAutoFit/>
          </a:bodyPr>
          <a:lstStyle/>
          <a:p>
            <a:pPr algn="ctr"/>
            <a:r>
              <a:rPr lang="en-US" sz="2400" dirty="0">
                <a:solidFill>
                  <a:schemeClr val="tx1">
                    <a:lumMod val="75000"/>
                    <a:lumOff val="25000"/>
                  </a:schemeClr>
                </a:solidFill>
                <a:latin typeface="CMU Serif" panose="02000603000000000000" pitchFamily="2" charset="0"/>
                <a:ea typeface="CMU Serif" panose="02000603000000000000" pitchFamily="2" charset="0"/>
                <a:cs typeface="CMU Serif" panose="02000603000000000000" pitchFamily="2" charset="0"/>
              </a:rPr>
              <a:t>Berea College</a:t>
            </a:r>
          </a:p>
        </p:txBody>
      </p:sp>
      <p:sp>
        <p:nvSpPr>
          <p:cNvPr id="9" name="TextBox 8">
            <a:extLst>
              <a:ext uri="{FF2B5EF4-FFF2-40B4-BE49-F238E27FC236}">
                <a16:creationId xmlns:a16="http://schemas.microsoft.com/office/drawing/2014/main" id="{ED320596-7CF2-4EEA-A146-F5982FC0B1B3}"/>
              </a:ext>
            </a:extLst>
          </p:cNvPr>
          <p:cNvSpPr txBox="1"/>
          <p:nvPr/>
        </p:nvSpPr>
        <p:spPr>
          <a:xfrm>
            <a:off x="101268" y="5253981"/>
            <a:ext cx="5940717" cy="1200329"/>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American Astronomical Society (AAS 247)</a:t>
            </a:r>
          </a:p>
          <a:p>
            <a:pPr algn="ctr"/>
            <a:r>
              <a:rPr lang="en-US" sz="2400" dirty="0">
                <a:latin typeface="CMU Serif" panose="02000603000000000000" pitchFamily="2" charset="0"/>
                <a:ea typeface="CMU Serif" panose="02000603000000000000" pitchFamily="2" charset="0"/>
                <a:cs typeface="CMU Serif" panose="02000603000000000000" pitchFamily="2" charset="0"/>
              </a:rPr>
              <a:t>January 7, 2026</a:t>
            </a:r>
          </a:p>
          <a:p>
            <a:pPr algn="ctr"/>
            <a:r>
              <a:rPr lang="en-US" sz="2400" dirty="0">
                <a:latin typeface="CMU Serif" panose="02000603000000000000" pitchFamily="2" charset="0"/>
                <a:ea typeface="CMU Serif" panose="02000603000000000000" pitchFamily="2" charset="0"/>
                <a:cs typeface="CMU Serif" panose="02000603000000000000" pitchFamily="2" charset="0"/>
              </a:rPr>
              <a:t>Phoenix, AZ.</a:t>
            </a:r>
          </a:p>
        </p:txBody>
      </p:sp>
      <p:sp>
        <p:nvSpPr>
          <p:cNvPr id="2" name="Title 1">
            <a:extLst>
              <a:ext uri="{FF2B5EF4-FFF2-40B4-BE49-F238E27FC236}">
                <a16:creationId xmlns:a16="http://schemas.microsoft.com/office/drawing/2014/main" id="{3E5337A6-2A03-4D8E-81C8-0C1732F2A0A1}"/>
              </a:ext>
            </a:extLst>
          </p:cNvPr>
          <p:cNvSpPr>
            <a:spLocks noGrp="1"/>
          </p:cNvSpPr>
          <p:nvPr>
            <p:ph type="ctrTitle"/>
          </p:nvPr>
        </p:nvSpPr>
        <p:spPr>
          <a:xfrm>
            <a:off x="-48269" y="759502"/>
            <a:ext cx="12240269" cy="1001077"/>
          </a:xfrm>
        </p:spPr>
        <p:txBody>
          <a:bodyPr>
            <a:noAutofit/>
          </a:bodyPr>
          <a:lstStyle/>
          <a:p>
            <a:r>
              <a:rPr lang="en-US" sz="4000" dirty="0">
                <a:latin typeface="CMU Serif" panose="02000603000000000000" pitchFamily="2" charset="0"/>
                <a:ea typeface="CMU Serif" panose="02000603000000000000" pitchFamily="2" charset="0"/>
                <a:cs typeface="CMU Serif" panose="02000603000000000000" pitchFamily="2" charset="0"/>
              </a:rPr>
              <a:t>A New Turbulence Measure from Multi-frequency Synchrotron Polarization</a:t>
            </a:r>
          </a:p>
        </p:txBody>
      </p:sp>
      <p:sp>
        <p:nvSpPr>
          <p:cNvPr id="16" name="TextBox 15">
            <a:extLst>
              <a:ext uri="{FF2B5EF4-FFF2-40B4-BE49-F238E27FC236}">
                <a16:creationId xmlns:a16="http://schemas.microsoft.com/office/drawing/2014/main" id="{164A7C88-05A4-4A10-AF6C-EEF3677A2C39}"/>
              </a:ext>
            </a:extLst>
          </p:cNvPr>
          <p:cNvSpPr txBox="1"/>
          <p:nvPr/>
        </p:nvSpPr>
        <p:spPr>
          <a:xfrm>
            <a:off x="-2549" y="2132894"/>
            <a:ext cx="12192000" cy="769441"/>
          </a:xfrm>
          <a:prstGeom prst="rect">
            <a:avLst/>
          </a:prstGeom>
          <a:noFill/>
        </p:spPr>
        <p:txBody>
          <a:bodyPr wrap="square">
            <a:spAutoFit/>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Recover the turbulence spectrum and anisotropy from polarization maps </a:t>
            </a:r>
            <a:r>
              <a:rPr lang="en-US" sz="2200" b="1" dirty="0">
                <a:latin typeface="CMU Serif" panose="02000603000000000000" pitchFamily="2" charset="0"/>
                <a:ea typeface="CMU Serif" panose="02000603000000000000" pitchFamily="2" charset="0"/>
                <a:cs typeface="CMU Serif" panose="02000603000000000000" pitchFamily="2" charset="0"/>
              </a:rPr>
              <a:t>without RM synthesis</a:t>
            </a:r>
            <a:r>
              <a:rPr lang="en-US" sz="2200" dirty="0">
                <a:latin typeface="CMU Serif" panose="02000603000000000000" pitchFamily="2" charset="0"/>
                <a:ea typeface="CMU Serif" panose="02000603000000000000" pitchFamily="2" charset="0"/>
                <a:cs typeface="CMU Serif" panose="02000603000000000000" pitchFamily="2" charset="0"/>
              </a:rPr>
              <a:t>. </a:t>
            </a:r>
          </a:p>
          <a:p>
            <a:pPr algn="ctr"/>
            <a:r>
              <a:rPr lang="en-US" sz="2200" dirty="0">
                <a:latin typeface="CMU Serif" panose="02000603000000000000" pitchFamily="2" charset="0"/>
                <a:ea typeface="CMU Serif" panose="02000603000000000000" pitchFamily="2" charset="0"/>
                <a:cs typeface="CMU Serif" panose="02000603000000000000" pitchFamily="2" charset="0"/>
              </a:rPr>
              <a:t>We introduce a directional-spectrum measure computed directly from Q and U.</a:t>
            </a:r>
          </a:p>
        </p:txBody>
      </p:sp>
    </p:spTree>
    <p:extLst>
      <p:ext uri="{BB962C8B-B14F-4D97-AF65-F5344CB8AC3E}">
        <p14:creationId xmlns:p14="http://schemas.microsoft.com/office/powerpoint/2010/main" val="1203948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273AEF-4573-4367-85F1-6ABA88BA82D7}"/>
              </a:ext>
            </a:extLst>
          </p:cNvPr>
          <p:cNvSpPr txBox="1"/>
          <p:nvPr/>
        </p:nvSpPr>
        <p:spPr>
          <a:xfrm>
            <a:off x="1" y="249782"/>
            <a:ext cx="12192000" cy="615553"/>
          </a:xfrm>
          <a:prstGeom prst="rect">
            <a:avLst/>
          </a:prstGeom>
          <a:noFill/>
        </p:spPr>
        <p:txBody>
          <a:bodyPr wrap="square">
            <a:spAutoFit/>
          </a:bodyPr>
          <a:lstStyle/>
          <a:p>
            <a:pPr algn="ctr"/>
            <a:r>
              <a:rPr lang="en-US" sz="3400" dirty="0">
                <a:latin typeface="CMU Serif" panose="02000603000000000000" pitchFamily="2" charset="0"/>
                <a:ea typeface="CMU Serif" panose="02000603000000000000" pitchFamily="2" charset="0"/>
                <a:cs typeface="CMU Serif" panose="02000603000000000000" pitchFamily="2" charset="0"/>
              </a:rPr>
              <a:t>Which regime dominates (</a:t>
            </a:r>
            <a:r>
              <a:rPr lang="en-US" sz="3400" dirty="0" err="1">
                <a:latin typeface="CMU Serif" panose="02000603000000000000" pitchFamily="2" charset="0"/>
                <a:ea typeface="CMU Serif" panose="02000603000000000000" pitchFamily="2" charset="0"/>
                <a:cs typeface="CMU Serif" panose="02000603000000000000" pitchFamily="2" charset="0"/>
              </a:rPr>
              <a:t>instrinstic</a:t>
            </a:r>
            <a:r>
              <a:rPr lang="en-US" sz="3400" dirty="0">
                <a:latin typeface="CMU Serif" panose="02000603000000000000" pitchFamily="2" charset="0"/>
                <a:ea typeface="CMU Serif" panose="02000603000000000000" pitchFamily="2" charset="0"/>
                <a:cs typeface="CMU Serif" panose="02000603000000000000" pitchFamily="2" charset="0"/>
              </a:rPr>
              <a:t>, faraday, or transitional)? </a:t>
            </a:r>
          </a:p>
        </p:txBody>
      </p:sp>
      <p:pic>
        <p:nvPicPr>
          <p:cNvPr id="6" name="Picture 5">
            <a:extLst>
              <a:ext uri="{FF2B5EF4-FFF2-40B4-BE49-F238E27FC236}">
                <a16:creationId xmlns:a16="http://schemas.microsoft.com/office/drawing/2014/main" id="{79444BF7-DF92-44CE-8CE7-9B0EE544F005}"/>
              </a:ext>
            </a:extLst>
          </p:cNvPr>
          <p:cNvPicPr>
            <a:picLocks noChangeAspect="1"/>
          </p:cNvPicPr>
          <p:nvPr/>
        </p:nvPicPr>
        <p:blipFill rotWithShape="1">
          <a:blip r:embed="rId2"/>
          <a:srcRect t="12676"/>
          <a:stretch/>
        </p:blipFill>
        <p:spPr>
          <a:xfrm>
            <a:off x="-149606" y="1898249"/>
            <a:ext cx="9295534" cy="4884515"/>
          </a:xfrm>
          <a:prstGeom prst="rect">
            <a:avLst/>
          </a:prstGeom>
        </p:spPr>
      </p:pic>
      <p:pic>
        <p:nvPicPr>
          <p:cNvPr id="8" name="Picture 7">
            <a:extLst>
              <a:ext uri="{FF2B5EF4-FFF2-40B4-BE49-F238E27FC236}">
                <a16:creationId xmlns:a16="http://schemas.microsoft.com/office/drawing/2014/main" id="{966F6118-EAC2-4AFC-B118-B878198D7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499" y="922985"/>
            <a:ext cx="6244501" cy="2919810"/>
          </a:xfrm>
          <a:prstGeom prst="rect">
            <a:avLst/>
          </a:prstGeom>
        </p:spPr>
      </p:pic>
    </p:spTree>
    <p:extLst>
      <p:ext uri="{BB962C8B-B14F-4D97-AF65-F5344CB8AC3E}">
        <p14:creationId xmlns:p14="http://schemas.microsoft.com/office/powerpoint/2010/main" val="143450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irectional_spectrum">
            <a:hlinkClick r:id="" action="ppaction://media"/>
            <a:extLst>
              <a:ext uri="{FF2B5EF4-FFF2-40B4-BE49-F238E27FC236}">
                <a16:creationId xmlns:a16="http://schemas.microsoft.com/office/drawing/2014/main" id="{99CEEAA5-09EE-4622-80CB-00653E286BED}"/>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10000"/>
          </a:blip>
          <a:stretch>
            <a:fillRect/>
          </a:stretch>
        </p:blipFill>
        <p:spPr>
          <a:xfrm>
            <a:off x="0" y="1004887"/>
            <a:ext cx="12192000" cy="484822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D7E909B-3A99-4B98-9440-7A044629202F}"/>
                  </a:ext>
                </a:extLst>
              </p:cNvPr>
              <p:cNvSpPr txBox="1"/>
              <p:nvPr/>
            </p:nvSpPr>
            <p:spPr>
              <a:xfrm>
                <a:off x="0" y="110885"/>
                <a:ext cx="12191999" cy="646331"/>
              </a:xfrm>
              <a:prstGeom prst="rect">
                <a:avLst/>
              </a:prstGeom>
              <a:noFill/>
            </p:spPr>
            <p:txBody>
              <a:bodyPr wrap="square">
                <a:spAutoFit/>
              </a:body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Comparison Directional and </a:t>
                </a:r>
                <a14:m>
                  <m:oMath xmlns:m="http://schemas.openxmlformats.org/officeDocument/2006/math">
                    <m:r>
                      <a:rPr lang="en-US" sz="3600" b="0" i="1" smtClean="0">
                        <a:latin typeface="Cambria Math" panose="02040503050406030204" pitchFamily="18" charset="0"/>
                        <a:ea typeface="CMU Serif" panose="02000603000000000000" pitchFamily="2" charset="0"/>
                        <a:cs typeface="CMU Serif" panose="02000603000000000000" pitchFamily="2" charset="0"/>
                      </a:rPr>
                      <m:t>𝑑𝑃</m:t>
                    </m:r>
                    <m:r>
                      <a:rPr lang="en-US" sz="3600" b="0" i="1" smtClean="0">
                        <a:latin typeface="Cambria Math" panose="02040503050406030204" pitchFamily="18" charset="0"/>
                        <a:ea typeface="CMU Serif" panose="02000603000000000000" pitchFamily="2" charset="0"/>
                        <a:cs typeface="CMU Serif" panose="02000603000000000000" pitchFamily="2" charset="0"/>
                      </a:rPr>
                      <m:t>/</m:t>
                    </m:r>
                    <m:r>
                      <a:rPr lang="en-US" sz="3600" b="0" i="1" smtClean="0">
                        <a:latin typeface="Cambria Math" panose="02040503050406030204" pitchFamily="18" charset="0"/>
                        <a:ea typeface="CMU Serif" panose="02000603000000000000" pitchFamily="2" charset="0"/>
                        <a:cs typeface="CMU Serif" panose="02000603000000000000" pitchFamily="2" charset="0"/>
                      </a:rPr>
                      <m:t>𝑑</m:t>
                    </m:r>
                    <m:sSup>
                      <m:sSupPr>
                        <m:ctrlPr>
                          <a:rPr lang="en-US" sz="3600" b="0" i="1" smtClean="0">
                            <a:latin typeface="Cambria Math" panose="02040503050406030204" pitchFamily="18" charset="0"/>
                            <a:ea typeface="CMU Serif" panose="02000603000000000000" pitchFamily="2" charset="0"/>
                            <a:cs typeface="CMU Serif" panose="02000603000000000000" pitchFamily="2" charset="0"/>
                          </a:rPr>
                        </m:ctrlPr>
                      </m:sSupPr>
                      <m:e>
                        <m:r>
                          <a:rPr lang="en-US" sz="3600" i="1">
                            <a:latin typeface="Cambria Math" panose="02040503050406030204" pitchFamily="18" charset="0"/>
                            <a:ea typeface="CMU Serif" panose="02000603000000000000" pitchFamily="2" charset="0"/>
                            <a:cs typeface="CMU Serif" panose="02000603000000000000" pitchFamily="2" charset="0"/>
                          </a:rPr>
                          <m:t>𝜆</m:t>
                        </m:r>
                      </m:e>
                      <m:sup>
                        <m:r>
                          <a:rPr lang="en-US" sz="3600" b="0" i="1" smtClean="0">
                            <a:latin typeface="Cambria Math" panose="02040503050406030204" pitchFamily="18" charset="0"/>
                            <a:ea typeface="CMU Serif" panose="02000603000000000000" pitchFamily="2" charset="0"/>
                            <a:cs typeface="CMU Serif" panose="02000603000000000000" pitchFamily="2" charset="0"/>
                          </a:rPr>
                          <m:t>2</m:t>
                        </m:r>
                      </m:sup>
                    </m:sSup>
                  </m:oMath>
                </a14:m>
                <a:r>
                  <a:rPr lang="en-US" sz="3600" dirty="0">
                    <a:latin typeface="CMU Serif" panose="02000603000000000000" pitchFamily="2" charset="0"/>
                    <a:ea typeface="CMU Serif" panose="02000603000000000000" pitchFamily="2" charset="0"/>
                    <a:cs typeface="CMU Serif" panose="02000603000000000000" pitchFamily="2" charset="0"/>
                  </a:rPr>
                  <a:t> structure functions</a:t>
                </a:r>
              </a:p>
            </p:txBody>
          </p:sp>
        </mc:Choice>
        <mc:Fallback>
          <p:sp>
            <p:nvSpPr>
              <p:cNvPr id="3" name="TextBox 2">
                <a:extLst>
                  <a:ext uri="{FF2B5EF4-FFF2-40B4-BE49-F238E27FC236}">
                    <a16:creationId xmlns:a16="http://schemas.microsoft.com/office/drawing/2014/main" id="{8D7E909B-3A99-4B98-9440-7A044629202F}"/>
                  </a:ext>
                </a:extLst>
              </p:cNvPr>
              <p:cNvSpPr txBox="1">
                <a:spLocks noRot="1" noChangeAspect="1" noMove="1" noResize="1" noEditPoints="1" noAdjustHandles="1" noChangeArrowheads="1" noChangeShapeType="1" noTextEdit="1"/>
              </p:cNvSpPr>
              <p:nvPr/>
            </p:nvSpPr>
            <p:spPr>
              <a:xfrm>
                <a:off x="0" y="110885"/>
                <a:ext cx="12191999" cy="646331"/>
              </a:xfrm>
              <a:prstGeom prst="rect">
                <a:avLst/>
              </a:prstGeom>
              <a:blipFill>
                <a:blip r:embed="rId5"/>
                <a:stretch>
                  <a:fillRect t="-14151" b="-3490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005CD29-7B70-4F91-9720-8245ABDF9419}"/>
              </a:ext>
            </a:extLst>
          </p:cNvPr>
          <p:cNvSpPr txBox="1"/>
          <p:nvPr/>
        </p:nvSpPr>
        <p:spPr>
          <a:xfrm>
            <a:off x="140825" y="6023973"/>
            <a:ext cx="12191999" cy="523220"/>
          </a:xfrm>
          <a:prstGeom prst="rect">
            <a:avLst/>
          </a:prstGeom>
          <a:noFill/>
        </p:spPr>
        <p:txBody>
          <a:bodyPr wrap="square">
            <a:spAutoFit/>
          </a:bodyPr>
          <a:lstStyle/>
          <a:p>
            <a:r>
              <a:rPr lang="en-US" sz="2800" dirty="0">
                <a:latin typeface="CMU Serif" panose="02000603000000000000" pitchFamily="2" charset="0"/>
                <a:ea typeface="CMU Serif" panose="02000603000000000000" pitchFamily="2" charset="0"/>
                <a:cs typeface="CMU Serif" panose="02000603000000000000" pitchFamily="2" charset="0"/>
              </a:rPr>
              <a:t>New Directional measure shows better correlation for faraday screen!</a:t>
            </a:r>
          </a:p>
        </p:txBody>
      </p:sp>
    </p:spTree>
    <p:extLst>
      <p:ext uri="{BB962C8B-B14F-4D97-AF65-F5344CB8AC3E}">
        <p14:creationId xmlns:p14="http://schemas.microsoft.com/office/powerpoint/2010/main" val="5195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0" y="552875"/>
            <a:ext cx="6462843" cy="7078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Directional Spectrum Measure Advantages </a:t>
            </a:r>
          </a:p>
        </p:txBody>
      </p:sp>
      <p:sp>
        <p:nvSpPr>
          <p:cNvPr id="11" name="TextBox 10">
            <a:extLst>
              <a:ext uri="{FF2B5EF4-FFF2-40B4-BE49-F238E27FC236}">
                <a16:creationId xmlns:a16="http://schemas.microsoft.com/office/drawing/2014/main" id="{CC62CE1A-F501-4CC2-A0A6-1DE5CAC2924E}"/>
              </a:ext>
            </a:extLst>
          </p:cNvPr>
          <p:cNvSpPr txBox="1"/>
          <p:nvPr/>
        </p:nvSpPr>
        <p:spPr>
          <a:xfrm>
            <a:off x="127292" y="1950575"/>
            <a:ext cx="6335552" cy="23375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New information about Faraday</a:t>
            </a:r>
          </a:p>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The new measure is new and progressive</a:t>
            </a:r>
          </a:p>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Not need to compute derivatives</a:t>
            </a:r>
          </a:p>
          <a:p>
            <a:pPr marL="285750" indent="-285750">
              <a:lnSpc>
                <a:spcPct val="150000"/>
              </a:lnSpc>
              <a:buFont typeface="Arial" panose="020B0604020202020204" pitchFamily="34" charset="0"/>
              <a:buChar char="•"/>
            </a:pPr>
            <a:r>
              <a:rPr lang="en-US" sz="2500" dirty="0">
                <a:solidFill>
                  <a:srgbClr val="111111"/>
                </a:solidFill>
                <a:latin typeface="CMU Serif" panose="02000603000000000000" pitchFamily="2" charset="0"/>
                <a:ea typeface="CMU Serif" panose="02000603000000000000" pitchFamily="2" charset="0"/>
                <a:cs typeface="CMU Serif" panose="02000603000000000000" pitchFamily="2" charset="0"/>
              </a:rPr>
              <a:t>Use one wavelength only (instead array) </a:t>
            </a:r>
          </a:p>
        </p:txBody>
      </p:sp>
      <p:grpSp>
        <p:nvGrpSpPr>
          <p:cNvPr id="4" name="Group 3">
            <a:extLst>
              <a:ext uri="{FF2B5EF4-FFF2-40B4-BE49-F238E27FC236}">
                <a16:creationId xmlns:a16="http://schemas.microsoft.com/office/drawing/2014/main" id="{0EA8A9D9-B481-49EE-BB8C-1CE0CBE866A4}"/>
              </a:ext>
            </a:extLst>
          </p:cNvPr>
          <p:cNvGrpSpPr/>
          <p:nvPr/>
        </p:nvGrpSpPr>
        <p:grpSpPr>
          <a:xfrm>
            <a:off x="6462843" y="3541848"/>
            <a:ext cx="5648131" cy="3252183"/>
            <a:chOff x="20" y="10"/>
            <a:chExt cx="12191980" cy="6863475"/>
          </a:xfrm>
        </p:grpSpPr>
        <p:pic>
          <p:nvPicPr>
            <p:cNvPr id="5" name="Picture 4">
              <a:extLst>
                <a:ext uri="{FF2B5EF4-FFF2-40B4-BE49-F238E27FC236}">
                  <a16:creationId xmlns:a16="http://schemas.microsoft.com/office/drawing/2014/main" id="{31AC42EE-F0F2-49CB-9D16-1B9EF313E1EF}"/>
                </a:ext>
              </a:extLst>
            </p:cNvPr>
            <p:cNvPicPr>
              <a:picLocks noChangeAspect="1"/>
            </p:cNvPicPr>
            <p:nvPr/>
          </p:nvPicPr>
          <p:blipFill rotWithShape="1">
            <a:blip r:embed="rId3"/>
            <a:srcRect l="12267" r="13935" b="-2"/>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6" name="Picture 5">
              <a:extLst>
                <a:ext uri="{FF2B5EF4-FFF2-40B4-BE49-F238E27FC236}">
                  <a16:creationId xmlns:a16="http://schemas.microsoft.com/office/drawing/2014/main" id="{90732894-05BD-49DD-AD0F-4F3D29E170E6}"/>
                </a:ext>
              </a:extLst>
            </p:cNvPr>
            <p:cNvPicPr>
              <a:picLocks noChangeAspect="1"/>
            </p:cNvPicPr>
            <p:nvPr/>
          </p:nvPicPr>
          <p:blipFill rotWithShape="1">
            <a:blip r:embed="rId4"/>
            <a:srcRect t="37" r="1" b="1"/>
            <a:stretch/>
          </p:blipFill>
          <p:spPr>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7" name="Picture 6">
              <a:extLst>
                <a:ext uri="{FF2B5EF4-FFF2-40B4-BE49-F238E27FC236}">
                  <a16:creationId xmlns:a16="http://schemas.microsoft.com/office/drawing/2014/main" id="{E0BA1017-1F62-48E1-BA2B-EF7EC241CF71}"/>
                </a:ext>
              </a:extLst>
            </p:cNvPr>
            <p:cNvPicPr>
              <a:picLocks noChangeAspect="1"/>
            </p:cNvPicPr>
            <p:nvPr/>
          </p:nvPicPr>
          <p:blipFill rotWithShape="1">
            <a:blip r:embed="rId5"/>
            <a:srcRect r="5494" b="-1"/>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
          <p:nvSpPr>
            <p:cNvPr id="8" name="Rectangle: Rounded Corners 7">
              <a:extLst>
                <a:ext uri="{FF2B5EF4-FFF2-40B4-BE49-F238E27FC236}">
                  <a16:creationId xmlns:a16="http://schemas.microsoft.com/office/drawing/2014/main" id="{71B89306-137B-4202-8532-ED339E08BCCB}"/>
                </a:ext>
              </a:extLst>
            </p:cNvPr>
            <p:cNvSpPr/>
            <p:nvPr/>
          </p:nvSpPr>
          <p:spPr>
            <a:xfrm>
              <a:off x="208344" y="92331"/>
              <a:ext cx="5887655" cy="1782767"/>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5E565C83-08EE-41BA-B6BA-A45EBA6EC296}"/>
                </a:ext>
              </a:extLst>
            </p:cNvPr>
            <p:cNvSpPr txBox="1"/>
            <p:nvPr/>
          </p:nvSpPr>
          <p:spPr>
            <a:xfrm>
              <a:off x="410907" y="196773"/>
              <a:ext cx="5685093" cy="1493937"/>
            </a:xfrm>
            <a:prstGeom prst="rect">
              <a:avLst/>
            </a:prstGeom>
            <a:noFill/>
          </p:spPr>
          <p:txBody>
            <a:bodyPr wrap="square" rtlCol="0">
              <a:spAutoFit/>
            </a:bodyPr>
            <a:lstStyle/>
            <a:p>
              <a:pPr algn="ctr"/>
              <a:r>
                <a:rPr lang="en-US" sz="4000" dirty="0">
                  <a:solidFill>
                    <a:schemeClr val="bg1"/>
                  </a:solidFill>
                  <a:latin typeface="CMU Serif" panose="02000603000000000000" pitchFamily="2" charset="0"/>
                  <a:ea typeface="CMU Serif" panose="02000603000000000000" pitchFamily="2" charset="0"/>
                  <a:cs typeface="CMU Serif" panose="02000603000000000000" pitchFamily="2" charset="0"/>
                </a:rPr>
                <a:t>LOFAR</a:t>
              </a:r>
            </a:p>
          </p:txBody>
        </p:sp>
      </p:grpSp>
      <p:grpSp>
        <p:nvGrpSpPr>
          <p:cNvPr id="10" name="Group 9">
            <a:extLst>
              <a:ext uri="{FF2B5EF4-FFF2-40B4-BE49-F238E27FC236}">
                <a16:creationId xmlns:a16="http://schemas.microsoft.com/office/drawing/2014/main" id="{CE2C6FF7-89B7-4EA2-96CF-2D20C1A079B7}"/>
              </a:ext>
            </a:extLst>
          </p:cNvPr>
          <p:cNvGrpSpPr/>
          <p:nvPr/>
        </p:nvGrpSpPr>
        <p:grpSpPr>
          <a:xfrm>
            <a:off x="6451269" y="115743"/>
            <a:ext cx="5648132" cy="3388905"/>
            <a:chOff x="0" y="0"/>
            <a:chExt cx="12192002" cy="6858000"/>
          </a:xfrm>
        </p:grpSpPr>
        <p:pic>
          <p:nvPicPr>
            <p:cNvPr id="12" name="Picture 11">
              <a:extLst>
                <a:ext uri="{FF2B5EF4-FFF2-40B4-BE49-F238E27FC236}">
                  <a16:creationId xmlns:a16="http://schemas.microsoft.com/office/drawing/2014/main" id="{51C7DC07-8531-4F27-ADF0-1CBA638B466D}"/>
                </a:ext>
              </a:extLst>
            </p:cNvPr>
            <p:cNvPicPr>
              <a:picLocks noChangeAspect="1"/>
            </p:cNvPicPr>
            <p:nvPr/>
          </p:nvPicPr>
          <p:blipFill rotWithShape="1">
            <a:blip r:embed="rId6"/>
            <a:srcRect l="4100" r="2" b="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13" name="Picture 12">
              <a:extLst>
                <a:ext uri="{FF2B5EF4-FFF2-40B4-BE49-F238E27FC236}">
                  <a16:creationId xmlns:a16="http://schemas.microsoft.com/office/drawing/2014/main" id="{6673BEEC-A834-498B-841C-B83BEBB4A3F1}"/>
                </a:ext>
              </a:extLst>
            </p:cNvPr>
            <p:cNvPicPr>
              <a:picLocks noChangeAspect="1"/>
            </p:cNvPicPr>
            <p:nvPr/>
          </p:nvPicPr>
          <p:blipFill rotWithShape="1">
            <a:blip r:embed="rId7"/>
            <a:srcRect t="29934" r="3" b="4281"/>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14" name="Picture 13">
              <a:extLst>
                <a:ext uri="{FF2B5EF4-FFF2-40B4-BE49-F238E27FC236}">
                  <a16:creationId xmlns:a16="http://schemas.microsoft.com/office/drawing/2014/main" id="{AE9AABDF-C561-4506-A438-1F4297EEC076}"/>
                </a:ext>
              </a:extLst>
            </p:cNvPr>
            <p:cNvPicPr>
              <a:picLocks noChangeAspect="1"/>
            </p:cNvPicPr>
            <p:nvPr/>
          </p:nvPicPr>
          <p:blipFill rotWithShape="1">
            <a:blip r:embed="rId8"/>
            <a:srcRect l="17961" r="20373" b="-1"/>
            <a:stretch/>
          </p:blipFill>
          <p:spPr>
            <a:xfrm>
              <a:off x="0" y="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15" name="Rectangle: Rounded Corners 14">
              <a:extLst>
                <a:ext uri="{FF2B5EF4-FFF2-40B4-BE49-F238E27FC236}">
                  <a16:creationId xmlns:a16="http://schemas.microsoft.com/office/drawing/2014/main" id="{49014D81-58A4-4DEF-9BC0-53F9F1A33314}"/>
                </a:ext>
              </a:extLst>
            </p:cNvPr>
            <p:cNvSpPr/>
            <p:nvPr/>
          </p:nvSpPr>
          <p:spPr>
            <a:xfrm>
              <a:off x="150470" y="100255"/>
              <a:ext cx="6296629" cy="1200329"/>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D833A0BB-3628-4535-8136-06D8820B892E}"/>
                </a:ext>
              </a:extLst>
            </p:cNvPr>
            <p:cNvSpPr txBox="1"/>
            <p:nvPr/>
          </p:nvSpPr>
          <p:spPr>
            <a:xfrm>
              <a:off x="0" y="32959"/>
              <a:ext cx="6390245" cy="1432522"/>
            </a:xfrm>
            <a:prstGeom prst="rect">
              <a:avLst/>
            </a:prstGeom>
            <a:noFill/>
          </p:spPr>
          <p:txBody>
            <a:bodyPr wrap="square" rtlCol="0">
              <a:spAutoFit/>
            </a:bodyPr>
            <a:lstStyle/>
            <a:p>
              <a:pPr algn="ctr"/>
              <a:r>
                <a:rPr lang="en-US" sz="4000" dirty="0">
                  <a:solidFill>
                    <a:schemeClr val="bg1"/>
                  </a:solidFill>
                  <a:latin typeface="CMU Serif" panose="02000603000000000000" pitchFamily="2" charset="0"/>
                  <a:ea typeface="CMU Serif" panose="02000603000000000000" pitchFamily="2" charset="0"/>
                  <a:cs typeface="CMU Serif" panose="02000603000000000000" pitchFamily="2" charset="0"/>
                </a:rPr>
                <a:t>SKA</a:t>
              </a:r>
            </a:p>
          </p:txBody>
        </p:sp>
      </p:grpSp>
      <p:sp>
        <p:nvSpPr>
          <p:cNvPr id="17" name="TextBox 16">
            <a:extLst>
              <a:ext uri="{FF2B5EF4-FFF2-40B4-BE49-F238E27FC236}">
                <a16:creationId xmlns:a16="http://schemas.microsoft.com/office/drawing/2014/main" id="{3C1854F5-DEE1-41A6-8EEB-EEC0FA58094A}"/>
              </a:ext>
            </a:extLst>
          </p:cNvPr>
          <p:cNvSpPr txBox="1"/>
          <p:nvPr/>
        </p:nvSpPr>
        <p:spPr>
          <a:xfrm>
            <a:off x="-11574" y="4904045"/>
            <a:ext cx="6462843" cy="1888530"/>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Two measures are complementary. Intrinsic fluctuations can be measured by studying non-polarized synchrotron radiation, while spatial fluctuations reveal information about the synchrotron screen.</a:t>
            </a:r>
          </a:p>
        </p:txBody>
      </p:sp>
    </p:spTree>
    <p:extLst>
      <p:ext uri="{BB962C8B-B14F-4D97-AF65-F5344CB8AC3E}">
        <p14:creationId xmlns:p14="http://schemas.microsoft.com/office/powerpoint/2010/main" val="2675955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0" t="-30000" r="-30000" b="-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F9086-58A2-4884-BDE5-B804248EC462}"/>
              </a:ext>
            </a:extLst>
          </p:cNvPr>
          <p:cNvSpPr/>
          <p:nvPr/>
        </p:nvSpPr>
        <p:spPr>
          <a:xfrm>
            <a:off x="0" y="0"/>
            <a:ext cx="12192000" cy="6858000"/>
          </a:xfrm>
          <a:prstGeom prst="rect">
            <a:avLst/>
          </a:prstGeom>
          <a:gradFill>
            <a:gsLst>
              <a:gs pos="0">
                <a:schemeClr val="bg1">
                  <a:lumMod val="65000"/>
                  <a:alpha val="10000"/>
                </a:schemeClr>
              </a:gs>
              <a:gs pos="74000">
                <a:schemeClr val="bg1">
                  <a:lumMod val="85000"/>
                  <a:alpha val="10000"/>
                </a:schemeClr>
              </a:gs>
              <a:gs pos="83000">
                <a:schemeClr val="bg1">
                  <a:lumMod val="85000"/>
                  <a:alpha val="10000"/>
                </a:schemeClr>
              </a:gs>
              <a:gs pos="100000">
                <a:schemeClr val="bg1">
                  <a:lumMod val="85000"/>
                  <a:alpha val="1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E364CA83-F214-4840-A749-1636178806CD}"/>
              </a:ext>
            </a:extLst>
          </p:cNvPr>
          <p:cNvSpPr/>
          <p:nvPr/>
        </p:nvSpPr>
        <p:spPr>
          <a:xfrm>
            <a:off x="6350547" y="5236931"/>
            <a:ext cx="5710253" cy="1254501"/>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Rounded Corners 13">
            <a:extLst>
              <a:ext uri="{FF2B5EF4-FFF2-40B4-BE49-F238E27FC236}">
                <a16:creationId xmlns:a16="http://schemas.microsoft.com/office/drawing/2014/main" id="{6D5A4D97-6491-4004-84ED-87A5518E18A9}"/>
              </a:ext>
            </a:extLst>
          </p:cNvPr>
          <p:cNvSpPr/>
          <p:nvPr/>
        </p:nvSpPr>
        <p:spPr>
          <a:xfrm>
            <a:off x="101268" y="5236932"/>
            <a:ext cx="5940717" cy="1261676"/>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Rounded Corners 12">
            <a:extLst>
              <a:ext uri="{FF2B5EF4-FFF2-40B4-BE49-F238E27FC236}">
                <a16:creationId xmlns:a16="http://schemas.microsoft.com/office/drawing/2014/main" id="{17E8C062-48ED-432E-890E-3F89F192B528}"/>
              </a:ext>
            </a:extLst>
          </p:cNvPr>
          <p:cNvSpPr/>
          <p:nvPr/>
        </p:nvSpPr>
        <p:spPr>
          <a:xfrm>
            <a:off x="4133352" y="3802926"/>
            <a:ext cx="4251960" cy="1200329"/>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Rounded Corners 9">
            <a:extLst>
              <a:ext uri="{FF2B5EF4-FFF2-40B4-BE49-F238E27FC236}">
                <a16:creationId xmlns:a16="http://schemas.microsoft.com/office/drawing/2014/main" id="{2F8F2355-61E3-430A-A3F3-426CE1504B48}"/>
              </a:ext>
            </a:extLst>
          </p:cNvPr>
          <p:cNvSpPr/>
          <p:nvPr/>
        </p:nvSpPr>
        <p:spPr>
          <a:xfrm>
            <a:off x="101269" y="185196"/>
            <a:ext cx="11959532" cy="3258340"/>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TextBox 3">
            <a:extLst>
              <a:ext uri="{FF2B5EF4-FFF2-40B4-BE49-F238E27FC236}">
                <a16:creationId xmlns:a16="http://schemas.microsoft.com/office/drawing/2014/main" id="{BB7ADA81-B824-4B0A-9E55-D09335A0408B}"/>
              </a:ext>
            </a:extLst>
          </p:cNvPr>
          <p:cNvSpPr txBox="1"/>
          <p:nvPr/>
        </p:nvSpPr>
        <p:spPr>
          <a:xfrm>
            <a:off x="5984110" y="5378266"/>
            <a:ext cx="5863553" cy="461665"/>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Alex </a:t>
            </a:r>
            <a:r>
              <a:rPr lang="en-US" sz="2400" dirty="0" err="1">
                <a:latin typeface="CMU Serif" panose="02000603000000000000" pitchFamily="2" charset="0"/>
                <a:ea typeface="CMU Serif" panose="02000603000000000000" pitchFamily="2" charset="0"/>
                <a:cs typeface="CMU Serif" panose="02000603000000000000" pitchFamily="2" charset="0"/>
              </a:rPr>
              <a:t>Lazarian</a:t>
            </a:r>
            <a:r>
              <a:rPr lang="en-US" sz="2400" dirty="0">
                <a:latin typeface="CMU Serif" panose="02000603000000000000" pitchFamily="2" charset="0"/>
                <a:ea typeface="CMU Serif" panose="02000603000000000000" pitchFamily="2" charset="0"/>
                <a:cs typeface="CMU Serif" panose="02000603000000000000" pitchFamily="2" charset="0"/>
              </a:rPr>
              <a:t> (UW Madison)</a:t>
            </a:r>
          </a:p>
        </p:txBody>
      </p:sp>
      <p:sp>
        <p:nvSpPr>
          <p:cNvPr id="6" name="TextBox 5">
            <a:extLst>
              <a:ext uri="{FF2B5EF4-FFF2-40B4-BE49-F238E27FC236}">
                <a16:creationId xmlns:a16="http://schemas.microsoft.com/office/drawing/2014/main" id="{97856721-6D9E-4533-BE06-BAEEA84A4CB4}"/>
              </a:ext>
            </a:extLst>
          </p:cNvPr>
          <p:cNvSpPr txBox="1"/>
          <p:nvPr/>
        </p:nvSpPr>
        <p:spPr>
          <a:xfrm>
            <a:off x="4133352" y="3887587"/>
            <a:ext cx="4251960" cy="523220"/>
          </a:xfrm>
          <a:prstGeom prst="rect">
            <a:avLst/>
          </a:prstGeom>
          <a:noFill/>
        </p:spPr>
        <p:txBody>
          <a:bodyPr wrap="square">
            <a:spAutoFit/>
          </a:bodyPr>
          <a:lstStyle/>
          <a:p>
            <a:pPr algn="ctr"/>
            <a:r>
              <a:rPr lang="en-US" sz="2800" dirty="0" err="1">
                <a:latin typeface="CMU Serif" panose="02000603000000000000" pitchFamily="2" charset="0"/>
                <a:ea typeface="CMU Serif" panose="02000603000000000000" pitchFamily="2" charset="0"/>
                <a:cs typeface="CMU Serif" panose="02000603000000000000" pitchFamily="2" charset="0"/>
              </a:rPr>
              <a:t>Aliaksandr</a:t>
            </a:r>
            <a:r>
              <a:rPr lang="en-US" sz="2800" dirty="0">
                <a:latin typeface="CMU Serif" panose="02000603000000000000" pitchFamily="2" charset="0"/>
                <a:ea typeface="CMU Serif" panose="02000603000000000000" pitchFamily="2" charset="0"/>
                <a:cs typeface="CMU Serif" panose="02000603000000000000" pitchFamily="2" charset="0"/>
              </a:rPr>
              <a:t> </a:t>
            </a:r>
            <a:r>
              <a:rPr lang="en-US" sz="2800" dirty="0" err="1">
                <a:latin typeface="CMU Serif" panose="02000603000000000000" pitchFamily="2" charset="0"/>
                <a:ea typeface="CMU Serif" panose="02000603000000000000" pitchFamily="2" charset="0"/>
                <a:cs typeface="CMU Serif" panose="02000603000000000000" pitchFamily="2" charset="0"/>
              </a:rPr>
              <a:t>Melnichenka</a:t>
            </a:r>
            <a:endParaRPr lang="en-US" sz="2800" dirty="0">
              <a:latin typeface="CMU Serif" panose="02000603000000000000" pitchFamily="2" charset="0"/>
              <a:ea typeface="CMU Serif" panose="02000603000000000000" pitchFamily="2" charset="0"/>
              <a:cs typeface="CMU Serif" panose="02000603000000000000" pitchFamily="2" charset="0"/>
            </a:endParaRPr>
          </a:p>
        </p:txBody>
      </p:sp>
      <p:sp>
        <p:nvSpPr>
          <p:cNvPr id="7" name="TextBox 6">
            <a:extLst>
              <a:ext uri="{FF2B5EF4-FFF2-40B4-BE49-F238E27FC236}">
                <a16:creationId xmlns:a16="http://schemas.microsoft.com/office/drawing/2014/main" id="{7339242A-DE6E-4588-A6A6-8A733CFA3BAD}"/>
              </a:ext>
            </a:extLst>
          </p:cNvPr>
          <p:cNvSpPr txBox="1"/>
          <p:nvPr/>
        </p:nvSpPr>
        <p:spPr>
          <a:xfrm>
            <a:off x="5140294" y="5830115"/>
            <a:ext cx="6920506" cy="461665"/>
          </a:xfrm>
          <a:prstGeom prst="rect">
            <a:avLst/>
          </a:prstGeom>
          <a:noFill/>
        </p:spPr>
        <p:txBody>
          <a:bodyPr wrap="square">
            <a:spAutoFit/>
          </a:bodyPr>
          <a:lstStyle/>
          <a:p>
            <a:pPr algn="r"/>
            <a:r>
              <a:rPr lang="en-US" sz="2400" dirty="0">
                <a:latin typeface="CMU Serif" panose="02000603000000000000" pitchFamily="2" charset="0"/>
                <a:ea typeface="CMU Serif" panose="02000603000000000000" pitchFamily="2" charset="0"/>
                <a:cs typeface="CMU Serif" panose="02000603000000000000" pitchFamily="2" charset="0"/>
              </a:rPr>
              <a:t>Dmitry </a:t>
            </a:r>
            <a:r>
              <a:rPr lang="en-US" sz="2400" dirty="0" err="1">
                <a:latin typeface="CMU Serif" panose="02000603000000000000" pitchFamily="2" charset="0"/>
                <a:ea typeface="CMU Serif" panose="02000603000000000000" pitchFamily="2" charset="0"/>
                <a:cs typeface="CMU Serif" panose="02000603000000000000" pitchFamily="2" charset="0"/>
              </a:rPr>
              <a:t>Pogosyan</a:t>
            </a:r>
            <a:r>
              <a:rPr lang="en-US" sz="2400" dirty="0">
                <a:latin typeface="CMU Serif" panose="02000603000000000000" pitchFamily="2" charset="0"/>
                <a:ea typeface="CMU Serif" panose="02000603000000000000" pitchFamily="2" charset="0"/>
                <a:cs typeface="CMU Serif" panose="02000603000000000000" pitchFamily="2" charset="0"/>
              </a:rPr>
              <a:t> (University of Alberta)</a:t>
            </a:r>
          </a:p>
        </p:txBody>
      </p:sp>
      <p:sp>
        <p:nvSpPr>
          <p:cNvPr id="8" name="TextBox 7">
            <a:extLst>
              <a:ext uri="{FF2B5EF4-FFF2-40B4-BE49-F238E27FC236}">
                <a16:creationId xmlns:a16="http://schemas.microsoft.com/office/drawing/2014/main" id="{29F27D47-65AE-4415-B4B9-38A7484F5B2E}"/>
              </a:ext>
            </a:extLst>
          </p:cNvPr>
          <p:cNvSpPr txBox="1"/>
          <p:nvPr/>
        </p:nvSpPr>
        <p:spPr>
          <a:xfrm>
            <a:off x="4133352" y="4382874"/>
            <a:ext cx="4251960" cy="461665"/>
          </a:xfrm>
          <a:prstGeom prst="rect">
            <a:avLst/>
          </a:prstGeom>
          <a:noFill/>
        </p:spPr>
        <p:txBody>
          <a:bodyPr wrap="square">
            <a:spAutoFit/>
          </a:bodyPr>
          <a:lstStyle/>
          <a:p>
            <a:pPr algn="ctr"/>
            <a:r>
              <a:rPr lang="en-US" sz="2400" dirty="0">
                <a:solidFill>
                  <a:schemeClr val="tx1">
                    <a:lumMod val="75000"/>
                    <a:lumOff val="25000"/>
                  </a:schemeClr>
                </a:solidFill>
                <a:latin typeface="CMU Serif" panose="02000603000000000000" pitchFamily="2" charset="0"/>
                <a:ea typeface="CMU Serif" panose="02000603000000000000" pitchFamily="2" charset="0"/>
                <a:cs typeface="CMU Serif" panose="02000603000000000000" pitchFamily="2" charset="0"/>
              </a:rPr>
              <a:t>Berea College</a:t>
            </a:r>
          </a:p>
        </p:txBody>
      </p:sp>
      <p:sp>
        <p:nvSpPr>
          <p:cNvPr id="9" name="TextBox 8">
            <a:extLst>
              <a:ext uri="{FF2B5EF4-FFF2-40B4-BE49-F238E27FC236}">
                <a16:creationId xmlns:a16="http://schemas.microsoft.com/office/drawing/2014/main" id="{ED320596-7CF2-4EEA-A146-F5982FC0B1B3}"/>
              </a:ext>
            </a:extLst>
          </p:cNvPr>
          <p:cNvSpPr txBox="1"/>
          <p:nvPr/>
        </p:nvSpPr>
        <p:spPr>
          <a:xfrm>
            <a:off x="101268" y="5253981"/>
            <a:ext cx="5940717" cy="1200329"/>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American Astronomical Society (AAS 247)</a:t>
            </a:r>
          </a:p>
          <a:p>
            <a:pPr algn="ctr"/>
            <a:r>
              <a:rPr lang="en-US" sz="2400" dirty="0">
                <a:latin typeface="CMU Serif" panose="02000603000000000000" pitchFamily="2" charset="0"/>
                <a:ea typeface="CMU Serif" panose="02000603000000000000" pitchFamily="2" charset="0"/>
                <a:cs typeface="CMU Serif" panose="02000603000000000000" pitchFamily="2" charset="0"/>
              </a:rPr>
              <a:t>January 7, 2026</a:t>
            </a:r>
          </a:p>
          <a:p>
            <a:pPr algn="ctr"/>
            <a:r>
              <a:rPr lang="en-US" sz="2400" dirty="0">
                <a:latin typeface="CMU Serif" panose="02000603000000000000" pitchFamily="2" charset="0"/>
                <a:ea typeface="CMU Serif" panose="02000603000000000000" pitchFamily="2" charset="0"/>
                <a:cs typeface="CMU Serif" panose="02000603000000000000" pitchFamily="2" charset="0"/>
              </a:rPr>
              <a:t>Phoenix, AZ.</a:t>
            </a:r>
          </a:p>
        </p:txBody>
      </p:sp>
      <p:sp>
        <p:nvSpPr>
          <p:cNvPr id="2" name="Title 1">
            <a:extLst>
              <a:ext uri="{FF2B5EF4-FFF2-40B4-BE49-F238E27FC236}">
                <a16:creationId xmlns:a16="http://schemas.microsoft.com/office/drawing/2014/main" id="{3E5337A6-2A03-4D8E-81C8-0C1732F2A0A1}"/>
              </a:ext>
            </a:extLst>
          </p:cNvPr>
          <p:cNvSpPr>
            <a:spLocks noGrp="1"/>
          </p:cNvSpPr>
          <p:nvPr>
            <p:ph type="ctrTitle"/>
          </p:nvPr>
        </p:nvSpPr>
        <p:spPr>
          <a:xfrm>
            <a:off x="-48269" y="759502"/>
            <a:ext cx="12240269" cy="1001077"/>
          </a:xfrm>
        </p:spPr>
        <p:txBody>
          <a:bodyPr>
            <a:noAutofit/>
          </a:bodyPr>
          <a:lstStyle/>
          <a:p>
            <a:r>
              <a:rPr lang="en-US" sz="4000" dirty="0">
                <a:latin typeface="CMU Serif" panose="02000603000000000000" pitchFamily="2" charset="0"/>
                <a:ea typeface="CMU Serif" panose="02000603000000000000" pitchFamily="2" charset="0"/>
                <a:cs typeface="CMU Serif" panose="02000603000000000000" pitchFamily="2" charset="0"/>
              </a:rPr>
              <a:t>A New Turbulence Measure from Multi-frequency Synchrotron Polarization</a:t>
            </a:r>
          </a:p>
        </p:txBody>
      </p:sp>
      <p:sp>
        <p:nvSpPr>
          <p:cNvPr id="16" name="TextBox 15">
            <a:extLst>
              <a:ext uri="{FF2B5EF4-FFF2-40B4-BE49-F238E27FC236}">
                <a16:creationId xmlns:a16="http://schemas.microsoft.com/office/drawing/2014/main" id="{164A7C88-05A4-4A10-AF6C-EEF3677A2C39}"/>
              </a:ext>
            </a:extLst>
          </p:cNvPr>
          <p:cNvSpPr txBox="1"/>
          <p:nvPr/>
        </p:nvSpPr>
        <p:spPr>
          <a:xfrm>
            <a:off x="-2549" y="2132894"/>
            <a:ext cx="12192000" cy="769441"/>
          </a:xfrm>
          <a:prstGeom prst="rect">
            <a:avLst/>
          </a:prstGeom>
          <a:noFill/>
        </p:spPr>
        <p:txBody>
          <a:bodyPr wrap="square">
            <a:spAutoFit/>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Recover the turbulence spectrum and anisotropy from polarization maps </a:t>
            </a:r>
            <a:r>
              <a:rPr lang="en-US" sz="2200" b="1" dirty="0">
                <a:latin typeface="CMU Serif" panose="02000603000000000000" pitchFamily="2" charset="0"/>
                <a:ea typeface="CMU Serif" panose="02000603000000000000" pitchFamily="2" charset="0"/>
                <a:cs typeface="CMU Serif" panose="02000603000000000000" pitchFamily="2" charset="0"/>
              </a:rPr>
              <a:t>without RM synthesis</a:t>
            </a:r>
            <a:r>
              <a:rPr lang="en-US" sz="2200" dirty="0">
                <a:latin typeface="CMU Serif" panose="02000603000000000000" pitchFamily="2" charset="0"/>
                <a:ea typeface="CMU Serif" panose="02000603000000000000" pitchFamily="2" charset="0"/>
                <a:cs typeface="CMU Serif" panose="02000603000000000000" pitchFamily="2" charset="0"/>
              </a:rPr>
              <a:t>. </a:t>
            </a:r>
          </a:p>
          <a:p>
            <a:pPr algn="ctr"/>
            <a:r>
              <a:rPr lang="en-US" sz="2200" dirty="0">
                <a:latin typeface="CMU Serif" panose="02000603000000000000" pitchFamily="2" charset="0"/>
                <a:ea typeface="CMU Serif" panose="02000603000000000000" pitchFamily="2" charset="0"/>
                <a:cs typeface="CMU Serif" panose="02000603000000000000" pitchFamily="2" charset="0"/>
              </a:rPr>
              <a:t>We introduce a directional-spectrum measure computed directly from Q and U.</a:t>
            </a:r>
          </a:p>
        </p:txBody>
      </p:sp>
    </p:spTree>
    <p:extLst>
      <p:ext uri="{BB962C8B-B14F-4D97-AF65-F5344CB8AC3E}">
        <p14:creationId xmlns:p14="http://schemas.microsoft.com/office/powerpoint/2010/main" val="3425909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A0E505-A91E-465F-A452-6698C65E2B1E}"/>
              </a:ext>
            </a:extLst>
          </p:cNvPr>
          <p:cNvSpPr txBox="1"/>
          <p:nvPr/>
        </p:nvSpPr>
        <p:spPr>
          <a:xfrm>
            <a:off x="37241" y="-37227"/>
            <a:ext cx="12192000" cy="707886"/>
          </a:xfrm>
          <a:prstGeom prst="rect">
            <a:avLst/>
          </a:prstGeom>
          <a:noFill/>
        </p:spPr>
        <p:txBody>
          <a:bodyPr wrap="square">
            <a:spAutoFit/>
          </a:bodyPr>
          <a:lstStyle/>
          <a:p>
            <a:pPr algn="ctr"/>
            <a:r>
              <a:rPr lang="en-US" sz="4000" dirty="0">
                <a:latin typeface="CMU Serif" panose="02000603000000000000" pitchFamily="2" charset="0"/>
                <a:ea typeface="CMU Serif" panose="02000603000000000000" pitchFamily="2" charset="0"/>
                <a:cs typeface="CMU Serif" panose="02000603000000000000" pitchFamily="2" charset="0"/>
              </a:rPr>
              <a:t>Why turbulence? Why polarization maps?</a:t>
            </a:r>
          </a:p>
        </p:txBody>
      </p:sp>
      <p:sp>
        <p:nvSpPr>
          <p:cNvPr id="5" name="文本框 112">
            <a:extLst>
              <a:ext uri="{FF2B5EF4-FFF2-40B4-BE49-F238E27FC236}">
                <a16:creationId xmlns:a16="http://schemas.microsoft.com/office/drawing/2014/main" id="{15B2B1FA-FFF8-4340-987E-53212369EAFB}"/>
              </a:ext>
            </a:extLst>
          </p:cNvPr>
          <p:cNvSpPr txBox="1"/>
          <p:nvPr/>
        </p:nvSpPr>
        <p:spPr>
          <a:xfrm>
            <a:off x="6693188" y="3574121"/>
            <a:ext cx="2656120" cy="400110"/>
          </a:xfrm>
          <a:prstGeom prst="rect">
            <a:avLst/>
          </a:prstGeom>
          <a:solidFill>
            <a:schemeClr val="accent4">
              <a:lumMod val="20000"/>
              <a:lumOff val="80000"/>
            </a:schemeClr>
          </a:solidFill>
        </p:spPr>
        <p:txBody>
          <a:bodyPr wrap="square">
            <a:spAutoFit/>
          </a:bodyPr>
          <a:lstStyle/>
          <a:p>
            <a:pPr algn="ctr"/>
            <a:r>
              <a:rPr lang="en-US" altLang="zh-CN" sz="2000" i="0" dirty="0">
                <a:effectLst/>
                <a:latin typeface="CMU Serif" panose="02000603000000000000" pitchFamily="2" charset="0"/>
                <a:ea typeface="CMU Serif" panose="02000603000000000000" pitchFamily="2" charset="0"/>
                <a:cs typeface="CMU Serif" panose="02000603000000000000" pitchFamily="2" charset="0"/>
              </a:rPr>
              <a:t>Synchrotron emission</a:t>
            </a:r>
          </a:p>
        </p:txBody>
      </p:sp>
      <p:pic>
        <p:nvPicPr>
          <p:cNvPr id="6" name="Picture 2" descr="NASA's Cosmos">
            <a:extLst>
              <a:ext uri="{FF2B5EF4-FFF2-40B4-BE49-F238E27FC236}">
                <a16:creationId xmlns:a16="http://schemas.microsoft.com/office/drawing/2014/main" id="{99F47AEA-A8B5-489F-941A-2FFEE39F8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766" y="1405846"/>
            <a:ext cx="2690858" cy="2143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A26D53-A481-4A8F-B3DC-5603BDC38E11}"/>
              </a:ext>
            </a:extLst>
          </p:cNvPr>
          <p:cNvSpPr txBox="1"/>
          <p:nvPr/>
        </p:nvSpPr>
        <p:spPr>
          <a:xfrm>
            <a:off x="9565734" y="1151767"/>
            <a:ext cx="2707171" cy="307777"/>
          </a:xfrm>
          <a:prstGeom prst="rect">
            <a:avLst/>
          </a:prstGeom>
          <a:noFill/>
        </p:spPr>
        <p:txBody>
          <a:bodyPr wrap="square" rtlCol="0">
            <a:spAutoFit/>
          </a:bodyPr>
          <a:lstStyle/>
          <a:p>
            <a:pPr algn="r"/>
            <a:r>
              <a:rPr lang="en-US" sz="1400" dirty="0">
                <a:latin typeface="CMU Serif" panose="02000603000000000000" pitchFamily="2" charset="0"/>
                <a:ea typeface="CMU Serif" panose="02000603000000000000" pitchFamily="2" charset="0"/>
                <a:cs typeface="CMU Serif" panose="02000603000000000000" pitchFamily="2" charset="0"/>
              </a:rPr>
              <a:t> van </a:t>
            </a:r>
            <a:r>
              <a:rPr lang="en-US" sz="1400" dirty="0" err="1">
                <a:latin typeface="CMU Serif" panose="02000603000000000000" pitchFamily="2" charset="0"/>
                <a:ea typeface="CMU Serif" panose="02000603000000000000" pitchFamily="2" charset="0"/>
                <a:cs typeface="CMU Serif" panose="02000603000000000000" pitchFamily="2" charset="0"/>
              </a:rPr>
              <a:t>Weeren</a:t>
            </a:r>
            <a:r>
              <a:rPr lang="en-US" sz="1400" dirty="0">
                <a:latin typeface="CMU Serif" panose="02000603000000000000" pitchFamily="2" charset="0"/>
                <a:ea typeface="CMU Serif" panose="02000603000000000000" pitchFamily="2" charset="0"/>
                <a:cs typeface="CMU Serif" panose="02000603000000000000" pitchFamily="2" charset="0"/>
              </a:rPr>
              <a:t> et al. (2019)</a:t>
            </a:r>
          </a:p>
        </p:txBody>
      </p:sp>
      <p:grpSp>
        <p:nvGrpSpPr>
          <p:cNvPr id="25" name="组 3">
            <a:extLst>
              <a:ext uri="{FF2B5EF4-FFF2-40B4-BE49-F238E27FC236}">
                <a16:creationId xmlns:a16="http://schemas.microsoft.com/office/drawing/2014/main" id="{77641C60-BC61-47F9-B2FE-604118178A7D}"/>
              </a:ext>
            </a:extLst>
          </p:cNvPr>
          <p:cNvGrpSpPr/>
          <p:nvPr/>
        </p:nvGrpSpPr>
        <p:grpSpPr>
          <a:xfrm>
            <a:off x="3508717" y="1912239"/>
            <a:ext cx="5032559" cy="3891395"/>
            <a:chOff x="5562640" y="1575872"/>
            <a:chExt cx="6245239" cy="5582442"/>
          </a:xfrm>
        </p:grpSpPr>
        <p:grpSp>
          <p:nvGrpSpPr>
            <p:cNvPr id="26" name="组 4">
              <a:extLst>
                <a:ext uri="{FF2B5EF4-FFF2-40B4-BE49-F238E27FC236}">
                  <a16:creationId xmlns:a16="http://schemas.microsoft.com/office/drawing/2014/main" id="{DF19C23B-B38C-4696-B881-D0AD12CB71BD}"/>
                </a:ext>
              </a:extLst>
            </p:cNvPr>
            <p:cNvGrpSpPr/>
            <p:nvPr/>
          </p:nvGrpSpPr>
          <p:grpSpPr>
            <a:xfrm>
              <a:off x="5562640" y="1575872"/>
              <a:ext cx="6245239" cy="5582442"/>
              <a:chOff x="3240808" y="1193362"/>
              <a:chExt cx="7755639" cy="6747122"/>
            </a:xfrm>
          </p:grpSpPr>
          <p:pic>
            <p:nvPicPr>
              <p:cNvPr id="28" name="Picture 4">
                <a:extLst>
                  <a:ext uri="{FF2B5EF4-FFF2-40B4-BE49-F238E27FC236}">
                    <a16:creationId xmlns:a16="http://schemas.microsoft.com/office/drawing/2014/main" id="{BB26ED72-C57B-41D1-9BEC-D080D5C3098A}"/>
                  </a:ext>
                </a:extLst>
              </p:cNvPr>
              <p:cNvPicPr>
                <a:picLocks noChangeAspect="1" noChangeArrowheads="1"/>
              </p:cNvPicPr>
              <p:nvPr/>
            </p:nvPicPr>
            <p:blipFill rotWithShape="1">
              <a:blip r:embed="rId4">
                <a:biLevel thresh="75000"/>
                <a:extLst>
                  <a:ext uri="{BEBA8EAE-BF5A-486C-A8C5-ECC9F3942E4B}">
                    <a14:imgProps xmlns:a14="http://schemas.microsoft.com/office/drawing/2010/main">
                      <a14:imgLayer r:embed="rId5">
                        <a14:imgEffect>
                          <a14:sharpenSoften amount="50000"/>
                        </a14:imgEffect>
                        <a14:imgEffect>
                          <a14:colorTemperature colorTemp="112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r="6628" b="9577"/>
              <a:stretch/>
            </p:blipFill>
            <p:spPr bwMode="auto">
              <a:xfrm>
                <a:off x="3240808" y="1193362"/>
                <a:ext cx="4684403" cy="5692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9" name="Rectangle 6">
                <a:extLst>
                  <a:ext uri="{FF2B5EF4-FFF2-40B4-BE49-F238E27FC236}">
                    <a16:creationId xmlns:a16="http://schemas.microsoft.com/office/drawing/2014/main" id="{B36DA1F2-5B77-494F-8101-CF5702B6559C}"/>
                  </a:ext>
                </a:extLst>
              </p:cNvPr>
              <p:cNvSpPr>
                <a:spLocks/>
              </p:cNvSpPr>
              <p:nvPr/>
            </p:nvSpPr>
            <p:spPr bwMode="auto">
              <a:xfrm>
                <a:off x="3853508" y="7401277"/>
                <a:ext cx="7142939" cy="539207"/>
              </a:xfrm>
              <a:prstGeom prst="rect">
                <a:avLst/>
              </a:prstGeom>
              <a:noFill/>
              <a:ln>
                <a:noFill/>
              </a:ln>
            </p:spPr>
            <p:txBody>
              <a:bodyPr lIns="38100" tIns="38100" rIns="38100" bIns="38100" anchor="ctr"/>
              <a:lstStyle/>
              <a:p>
                <a:pPr algn="l"/>
                <a:r>
                  <a:rPr lang="en-US" altLang="zh-CN" sz="20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Armstrong+ 95;  </a:t>
                </a:r>
              </a:p>
              <a:p>
                <a:pPr algn="l"/>
                <a:r>
                  <a:rPr lang="en-US" altLang="zh-CN" sz="2000" dirty="0" err="1">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Chepurnov</a:t>
                </a:r>
                <a:r>
                  <a:rPr lang="en-US" altLang="zh-CN" sz="20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 &amp; AL 09 </a:t>
                </a:r>
              </a:p>
              <a:p>
                <a:pPr algn="l"/>
                <a:endParaRPr lang="en-US" altLang="zh-CN" sz="20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endParaRPr>
              </a:p>
            </p:txBody>
          </p:sp>
        </p:grpSp>
        <p:sp>
          <p:nvSpPr>
            <p:cNvPr id="27" name="文本框 6">
              <a:extLst>
                <a:ext uri="{FF2B5EF4-FFF2-40B4-BE49-F238E27FC236}">
                  <a16:creationId xmlns:a16="http://schemas.microsoft.com/office/drawing/2014/main" id="{060F4ED7-846B-4F3A-8F41-16EF513C828C}"/>
                </a:ext>
              </a:extLst>
            </p:cNvPr>
            <p:cNvSpPr txBox="1"/>
            <p:nvPr/>
          </p:nvSpPr>
          <p:spPr>
            <a:xfrm>
              <a:off x="5991796" y="4717434"/>
              <a:ext cx="2685917" cy="485676"/>
            </a:xfrm>
            <a:prstGeom prst="rect">
              <a:avLst/>
            </a:prstGeom>
            <a:noFill/>
          </p:spPr>
          <p:txBody>
            <a:bodyPr wrap="none" rtlCol="0">
              <a:spAutoFit/>
            </a:bodyPr>
            <a:lstStyle/>
            <a:p>
              <a:r>
                <a:rPr kumimoji="1" lang="en-US" altLang="zh-CN" sz="1600" dirty="0">
                  <a:solidFill>
                    <a:srgbClr val="FF0000"/>
                  </a:solidFill>
                  <a:latin typeface="CMU Serif" panose="02000603000000000000" pitchFamily="2" charset="0"/>
                  <a:ea typeface="CMU Serif" panose="02000603000000000000" pitchFamily="2" charset="0"/>
                  <a:cs typeface="CMU Serif" panose="02000603000000000000" pitchFamily="2" charset="0"/>
                </a:rPr>
                <a:t>Kolmogorov spectrum</a:t>
              </a:r>
              <a:endParaRPr kumimoji="1" lang="zh-CN" altLang="en-US" sz="1600" dirty="0">
                <a:solidFill>
                  <a:srgbClr val="FF0000"/>
                </a:solidFill>
                <a:latin typeface="CMU Serif" panose="02000603000000000000" pitchFamily="2" charset="0"/>
                <a:cs typeface="CMU Serif" panose="02000603000000000000" pitchFamily="2" charset="0"/>
              </a:endParaRPr>
            </a:p>
          </p:txBody>
        </p:sp>
      </p:grpSp>
      <p:sp>
        <p:nvSpPr>
          <p:cNvPr id="32" name="文本框 13">
            <a:extLst>
              <a:ext uri="{FF2B5EF4-FFF2-40B4-BE49-F238E27FC236}">
                <a16:creationId xmlns:a16="http://schemas.microsoft.com/office/drawing/2014/main" id="{735460EE-D20D-46EA-893D-6331CE16B368}"/>
              </a:ext>
            </a:extLst>
          </p:cNvPr>
          <p:cNvSpPr txBox="1"/>
          <p:nvPr/>
        </p:nvSpPr>
        <p:spPr>
          <a:xfrm>
            <a:off x="3709241" y="1434282"/>
            <a:ext cx="3005951" cy="461665"/>
          </a:xfrm>
          <a:prstGeom prst="rect">
            <a:avLst/>
          </a:prstGeom>
          <a:noFill/>
        </p:spPr>
        <p:txBody>
          <a:bodyPr wrap="none" rtlCol="0">
            <a:spAutoFit/>
          </a:bodyPr>
          <a:lstStyle/>
          <a:p>
            <a:r>
              <a:rPr kumimoji="1" lang="en-US" altLang="zh-CN" sz="2400" dirty="0">
                <a:latin typeface="CMU Serif" panose="02000603000000000000" pitchFamily="2" charset="0"/>
                <a:ea typeface="CMU Serif" panose="02000603000000000000" pitchFamily="2" charset="0"/>
                <a:cs typeface="CMU Serif" panose="02000603000000000000" pitchFamily="2" charset="0"/>
              </a:rPr>
              <a:t>Density fluctuations </a:t>
            </a:r>
            <a:endParaRPr kumimoji="1" lang="zh-CN" altLang="en-US" sz="2400" dirty="0">
              <a:latin typeface="CMU Serif" panose="02000603000000000000" pitchFamily="2" charset="0"/>
              <a:cs typeface="CMU Serif" panose="02000603000000000000" pitchFamily="2" charset="0"/>
            </a:endParaRPr>
          </a:p>
        </p:txBody>
      </p:sp>
      <p:sp>
        <p:nvSpPr>
          <p:cNvPr id="36" name="TextBox 35">
            <a:extLst>
              <a:ext uri="{FF2B5EF4-FFF2-40B4-BE49-F238E27FC236}">
                <a16:creationId xmlns:a16="http://schemas.microsoft.com/office/drawing/2014/main" id="{C57293F6-0E43-4B66-8C9E-201D29314CF6}"/>
              </a:ext>
            </a:extLst>
          </p:cNvPr>
          <p:cNvSpPr txBox="1"/>
          <p:nvPr/>
        </p:nvSpPr>
        <p:spPr>
          <a:xfrm>
            <a:off x="5376" y="5985001"/>
            <a:ext cx="6558245" cy="800219"/>
          </a:xfrm>
          <a:prstGeom prst="rect">
            <a:avLst/>
          </a:prstGeom>
          <a:noFill/>
        </p:spPr>
        <p:txBody>
          <a:bodyPr wrap="square" rtlCol="0">
            <a:spAutoFit/>
          </a:bodyPr>
          <a:lstStyle/>
          <a:p>
            <a:pPr algn="ctr"/>
            <a:r>
              <a:rPr lang="en-US" sz="2300" i="0" dirty="0">
                <a:latin typeface="CMU Serif" panose="02000603000000000000" pitchFamily="2" charset="0"/>
                <a:ea typeface="CMU Serif" panose="02000603000000000000" pitchFamily="2" charset="0"/>
                <a:cs typeface="CMU Serif" panose="02000603000000000000" pitchFamily="2" charset="0"/>
              </a:rPr>
              <a:t>Kolmogorov spectrum is common in Astrophysics</a:t>
            </a:r>
          </a:p>
          <a:p>
            <a:pPr algn="ctr"/>
            <a:r>
              <a:rPr lang="en-US" sz="2300" i="0" dirty="0">
                <a:latin typeface="CMU Serif" panose="02000603000000000000" pitchFamily="2" charset="0"/>
                <a:ea typeface="CMU Serif" panose="02000603000000000000" pitchFamily="2" charset="0"/>
                <a:cs typeface="CMU Serif" panose="02000603000000000000" pitchFamily="2" charset="0"/>
              </a:rPr>
              <a:t>(star formation, transport, cosmic rays, heating)</a:t>
            </a:r>
          </a:p>
        </p:txBody>
      </p:sp>
      <p:grpSp>
        <p:nvGrpSpPr>
          <p:cNvPr id="60" name="Group 59">
            <a:extLst>
              <a:ext uri="{FF2B5EF4-FFF2-40B4-BE49-F238E27FC236}">
                <a16:creationId xmlns:a16="http://schemas.microsoft.com/office/drawing/2014/main" id="{5463433A-4348-4304-9495-5B7AAB8F182E}"/>
              </a:ext>
            </a:extLst>
          </p:cNvPr>
          <p:cNvGrpSpPr/>
          <p:nvPr/>
        </p:nvGrpSpPr>
        <p:grpSpPr>
          <a:xfrm>
            <a:off x="-9864" y="633884"/>
            <a:ext cx="5871179" cy="4907103"/>
            <a:chOff x="691208" y="604381"/>
            <a:chExt cx="4441865" cy="3712487"/>
          </a:xfrm>
        </p:grpSpPr>
        <p:pic>
          <p:nvPicPr>
            <p:cNvPr id="13" name="Picture 12">
              <a:extLst>
                <a:ext uri="{FF2B5EF4-FFF2-40B4-BE49-F238E27FC236}">
                  <a16:creationId xmlns:a16="http://schemas.microsoft.com/office/drawing/2014/main" id="{47F4D611-EA1D-4ABE-B4A4-B3A1717D1409}"/>
                </a:ext>
              </a:extLst>
            </p:cNvPr>
            <p:cNvPicPr>
              <a:picLocks noChangeAspect="1"/>
            </p:cNvPicPr>
            <p:nvPr/>
          </p:nvPicPr>
          <p:blipFill>
            <a:blip r:embed="rId6"/>
            <a:stretch>
              <a:fillRect/>
            </a:stretch>
          </p:blipFill>
          <p:spPr>
            <a:xfrm>
              <a:off x="691208" y="1357658"/>
              <a:ext cx="2703802" cy="1913606"/>
            </a:xfrm>
            <a:prstGeom prst="rect">
              <a:avLst/>
            </a:prstGeom>
          </p:spPr>
        </p:pic>
        <p:sp>
          <p:nvSpPr>
            <p:cNvPr id="14" name="Rectangle 20">
              <a:extLst>
                <a:ext uri="{FF2B5EF4-FFF2-40B4-BE49-F238E27FC236}">
                  <a16:creationId xmlns:a16="http://schemas.microsoft.com/office/drawing/2014/main" id="{403D9D27-027B-4444-B984-C20451C1670C}"/>
                </a:ext>
              </a:extLst>
            </p:cNvPr>
            <p:cNvSpPr>
              <a:spLocks noChangeArrowheads="1"/>
            </p:cNvSpPr>
            <p:nvPr/>
          </p:nvSpPr>
          <p:spPr bwMode="auto">
            <a:xfrm>
              <a:off x="2090041" y="3240885"/>
              <a:ext cx="139759"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22">
              <a:extLst>
                <a:ext uri="{FF2B5EF4-FFF2-40B4-BE49-F238E27FC236}">
                  <a16:creationId xmlns:a16="http://schemas.microsoft.com/office/drawing/2014/main" id="{A0759EE5-415D-484F-BE67-EA5CA74AFDD0}"/>
                </a:ext>
              </a:extLst>
            </p:cNvPr>
            <p:cNvSpPr>
              <a:spLocks noChangeArrowheads="1"/>
            </p:cNvSpPr>
            <p:nvPr/>
          </p:nvSpPr>
          <p:spPr bwMode="auto">
            <a:xfrm>
              <a:off x="847296" y="2646151"/>
              <a:ext cx="139759"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27">
              <a:extLst>
                <a:ext uri="{FF2B5EF4-FFF2-40B4-BE49-F238E27FC236}">
                  <a16:creationId xmlns:a16="http://schemas.microsoft.com/office/drawing/2014/main" id="{E14F7ABB-E626-43EB-B383-EE2AB0B2C442}"/>
                </a:ext>
              </a:extLst>
            </p:cNvPr>
            <p:cNvSpPr>
              <a:spLocks noChangeArrowheads="1"/>
            </p:cNvSpPr>
            <p:nvPr/>
          </p:nvSpPr>
          <p:spPr bwMode="auto">
            <a:xfrm>
              <a:off x="1447143" y="3214888"/>
              <a:ext cx="139759"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33">
              <a:extLst>
                <a:ext uri="{FF2B5EF4-FFF2-40B4-BE49-F238E27FC236}">
                  <a16:creationId xmlns:a16="http://schemas.microsoft.com/office/drawing/2014/main" id="{45A09629-863F-470C-A75A-5EF5AA97B0D1}"/>
                </a:ext>
              </a:extLst>
            </p:cNvPr>
            <p:cNvSpPr>
              <a:spLocks noChangeArrowheads="1"/>
            </p:cNvSpPr>
            <p:nvPr/>
          </p:nvSpPr>
          <p:spPr bwMode="auto">
            <a:xfrm>
              <a:off x="2522884" y="3314940"/>
              <a:ext cx="580836" cy="186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0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8" name="TextBox 17">
              <a:extLst>
                <a:ext uri="{FF2B5EF4-FFF2-40B4-BE49-F238E27FC236}">
                  <a16:creationId xmlns:a16="http://schemas.microsoft.com/office/drawing/2014/main" id="{5B2319FB-190B-430D-B316-E12678B19F4E}"/>
                </a:ext>
              </a:extLst>
            </p:cNvPr>
            <p:cNvSpPr txBox="1"/>
            <p:nvPr/>
          </p:nvSpPr>
          <p:spPr>
            <a:xfrm>
              <a:off x="1213623" y="4014163"/>
              <a:ext cx="2035392" cy="302705"/>
            </a:xfrm>
            <a:prstGeom prst="rect">
              <a:avLst/>
            </a:prstGeom>
            <a:noFill/>
          </p:spPr>
          <p:txBody>
            <a:bodyPr wrap="square" rtlCol="0">
              <a:spAutoFit/>
            </a:bodyPr>
            <a:lstStyle/>
            <a:p>
              <a:pPr algn="ctr"/>
              <a:r>
                <a:rPr lang="en-US" sz="2000" dirty="0">
                  <a:latin typeface="CMU Serif" panose="02000603000000000000" pitchFamily="2" charset="0"/>
                  <a:ea typeface="CMU Serif" panose="02000603000000000000" pitchFamily="2" charset="0"/>
                  <a:cs typeface="CMU Serif" panose="02000603000000000000" pitchFamily="2" charset="0"/>
                </a:rPr>
                <a:t>Yuen, Ho &amp; AL 2021</a:t>
              </a:r>
            </a:p>
          </p:txBody>
        </p:sp>
        <p:sp>
          <p:nvSpPr>
            <p:cNvPr id="19" name="文字方塊 6">
              <a:extLst>
                <a:ext uri="{FF2B5EF4-FFF2-40B4-BE49-F238E27FC236}">
                  <a16:creationId xmlns:a16="http://schemas.microsoft.com/office/drawing/2014/main" id="{B9120365-1F97-4EBB-B200-726484373D16}"/>
                </a:ext>
              </a:extLst>
            </p:cNvPr>
            <p:cNvSpPr txBox="1"/>
            <p:nvPr/>
          </p:nvSpPr>
          <p:spPr>
            <a:xfrm>
              <a:off x="1037763" y="3189668"/>
              <a:ext cx="474440"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420 pc</a:t>
              </a:r>
            </a:p>
          </p:txBody>
        </p:sp>
        <p:sp>
          <p:nvSpPr>
            <p:cNvPr id="20" name="文字方塊 7">
              <a:extLst>
                <a:ext uri="{FF2B5EF4-FFF2-40B4-BE49-F238E27FC236}">
                  <a16:creationId xmlns:a16="http://schemas.microsoft.com/office/drawing/2014/main" id="{DAC092FB-07A3-4341-90BE-93A0512A8714}"/>
                </a:ext>
              </a:extLst>
            </p:cNvPr>
            <p:cNvSpPr txBox="1"/>
            <p:nvPr/>
          </p:nvSpPr>
          <p:spPr>
            <a:xfrm>
              <a:off x="1508994" y="3196502"/>
              <a:ext cx="398448" cy="325989"/>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140pc</a:t>
              </a:r>
            </a:p>
          </p:txBody>
        </p:sp>
        <p:sp>
          <p:nvSpPr>
            <p:cNvPr id="21" name="文字方塊 8">
              <a:extLst>
                <a:ext uri="{FF2B5EF4-FFF2-40B4-BE49-F238E27FC236}">
                  <a16:creationId xmlns:a16="http://schemas.microsoft.com/office/drawing/2014/main" id="{6C663216-FD71-4442-987A-E27CC5003B55}"/>
                </a:ext>
              </a:extLst>
            </p:cNvPr>
            <p:cNvSpPr txBox="1"/>
            <p:nvPr/>
          </p:nvSpPr>
          <p:spPr>
            <a:xfrm>
              <a:off x="1941486" y="3196502"/>
              <a:ext cx="466853"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46.7pc</a:t>
              </a:r>
            </a:p>
          </p:txBody>
        </p:sp>
        <p:sp>
          <p:nvSpPr>
            <p:cNvPr id="22" name="文字方塊 9">
              <a:extLst>
                <a:ext uri="{FF2B5EF4-FFF2-40B4-BE49-F238E27FC236}">
                  <a16:creationId xmlns:a16="http://schemas.microsoft.com/office/drawing/2014/main" id="{86EA3B5A-D6E7-4DF7-B82C-232C6A588224}"/>
                </a:ext>
              </a:extLst>
            </p:cNvPr>
            <p:cNvSpPr txBox="1"/>
            <p:nvPr/>
          </p:nvSpPr>
          <p:spPr>
            <a:xfrm>
              <a:off x="2497681" y="3203715"/>
              <a:ext cx="519805"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11.7pc</a:t>
              </a:r>
            </a:p>
          </p:txBody>
        </p:sp>
        <p:sp>
          <p:nvSpPr>
            <p:cNvPr id="23" name="文字方塊 10">
              <a:extLst>
                <a:ext uri="{FF2B5EF4-FFF2-40B4-BE49-F238E27FC236}">
                  <a16:creationId xmlns:a16="http://schemas.microsoft.com/office/drawing/2014/main" id="{CC9F98D4-6609-4C16-8A1F-AD89598756CA}"/>
                </a:ext>
              </a:extLst>
            </p:cNvPr>
            <p:cNvSpPr txBox="1"/>
            <p:nvPr/>
          </p:nvSpPr>
          <p:spPr>
            <a:xfrm>
              <a:off x="2953762" y="3211330"/>
              <a:ext cx="458963" cy="197922"/>
            </a:xfrm>
            <a:prstGeom prst="rect">
              <a:avLst/>
            </a:prstGeom>
            <a:noFill/>
          </p:spPr>
          <p:txBody>
            <a:bodyPr wrap="square">
              <a:spAutoFit/>
            </a:bodyPr>
            <a:lstStyle/>
            <a:p>
              <a:pPr algn="ctr"/>
              <a:r>
                <a:rPr lang="en-US" sz="1100" dirty="0">
                  <a:latin typeface="CMU Serif" panose="02000603000000000000" pitchFamily="2" charset="0"/>
                  <a:ea typeface="CMU Serif" panose="02000603000000000000" pitchFamily="2" charset="0"/>
                  <a:cs typeface="CMU Serif" panose="02000603000000000000" pitchFamily="2" charset="0"/>
                </a:rPr>
                <a:t>2.3pc</a:t>
              </a:r>
            </a:p>
          </p:txBody>
        </p:sp>
        <p:sp>
          <p:nvSpPr>
            <p:cNvPr id="24" name="文字方塊 2">
              <a:extLst>
                <a:ext uri="{FF2B5EF4-FFF2-40B4-BE49-F238E27FC236}">
                  <a16:creationId xmlns:a16="http://schemas.microsoft.com/office/drawing/2014/main" id="{1D474DBE-9AEC-4BB4-9ABF-2729BB3FF208}"/>
                </a:ext>
              </a:extLst>
            </p:cNvPr>
            <p:cNvSpPr txBox="1"/>
            <p:nvPr/>
          </p:nvSpPr>
          <p:spPr>
            <a:xfrm>
              <a:off x="1419672" y="3432932"/>
              <a:ext cx="1670608" cy="488984"/>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Distance (degrees,pc)</a:t>
              </a:r>
            </a:p>
          </p:txBody>
        </p:sp>
        <p:sp>
          <p:nvSpPr>
            <p:cNvPr id="37" name="TextBox 36">
              <a:extLst>
                <a:ext uri="{FF2B5EF4-FFF2-40B4-BE49-F238E27FC236}">
                  <a16:creationId xmlns:a16="http://schemas.microsoft.com/office/drawing/2014/main" id="{8A1D4A1B-5F05-40C4-B772-DA4BB09E3E82}"/>
                </a:ext>
              </a:extLst>
            </p:cNvPr>
            <p:cNvSpPr txBox="1"/>
            <p:nvPr/>
          </p:nvSpPr>
          <p:spPr>
            <a:xfrm>
              <a:off x="2174912" y="604381"/>
              <a:ext cx="2958161" cy="442414"/>
            </a:xfrm>
            <a:prstGeom prst="rect">
              <a:avLst/>
            </a:prstGeom>
            <a:noFill/>
          </p:spPr>
          <p:txBody>
            <a:bodyPr wrap="none" rtlCol="0">
              <a:spAutoFit/>
            </a:bodyPr>
            <a:lstStyle/>
            <a:p>
              <a:r>
                <a:rPr kumimoji="1" lang="en-US" altLang="zh-CN" sz="3200" dirty="0">
                  <a:solidFill>
                    <a:srgbClr val="660066"/>
                  </a:solidFill>
                  <a:latin typeface="CMU Serif" panose="02000603000000000000" pitchFamily="2" charset="0"/>
                  <a:ea typeface="CMU Serif" panose="02000603000000000000" pitchFamily="2" charset="0"/>
                  <a:cs typeface="CMU Serif" panose="02000603000000000000" pitchFamily="2" charset="0"/>
                </a:rPr>
                <a:t>Interstellar Medium </a:t>
              </a:r>
              <a:endParaRPr kumimoji="1" lang="zh-CN" altLang="en-US" sz="3200" dirty="0">
                <a:solidFill>
                  <a:srgbClr val="660066"/>
                </a:solidFill>
                <a:latin typeface="CMU Serif" panose="02000603000000000000" pitchFamily="2" charset="0"/>
                <a:cs typeface="CMU Serif" panose="02000603000000000000" pitchFamily="2" charset="0"/>
              </a:endParaRPr>
            </a:p>
          </p:txBody>
        </p:sp>
        <p:sp>
          <p:nvSpPr>
            <p:cNvPr id="38" name="TextBox 37">
              <a:extLst>
                <a:ext uri="{FF2B5EF4-FFF2-40B4-BE49-F238E27FC236}">
                  <a16:creationId xmlns:a16="http://schemas.microsoft.com/office/drawing/2014/main" id="{CD95C71C-65BE-4339-B5A3-01AAD1191A84}"/>
                </a:ext>
              </a:extLst>
            </p:cNvPr>
            <p:cNvSpPr txBox="1"/>
            <p:nvPr/>
          </p:nvSpPr>
          <p:spPr>
            <a:xfrm>
              <a:off x="1161446" y="1022295"/>
              <a:ext cx="2334803" cy="349274"/>
            </a:xfrm>
            <a:prstGeom prst="rect">
              <a:avLst/>
            </a:prstGeom>
            <a:noFill/>
          </p:spPr>
          <p:txBody>
            <a:bodyPr wrap="none" rtlCol="0">
              <a:spAutoFit/>
            </a:bodyPr>
            <a:lstStyle/>
            <a:p>
              <a:r>
                <a:rPr kumimoji="1" lang="en-US" altLang="zh-CN" sz="2400" dirty="0">
                  <a:latin typeface="CMU Serif" panose="02000603000000000000" pitchFamily="2" charset="0"/>
                  <a:ea typeface="CMU Serif" panose="02000603000000000000" pitchFamily="2" charset="0"/>
                  <a:cs typeface="CMU Serif" panose="02000603000000000000" pitchFamily="2" charset="0"/>
                </a:rPr>
                <a:t>Velocity fluctuations </a:t>
              </a:r>
              <a:endParaRPr kumimoji="1" lang="zh-CN" altLang="en-US" sz="2400" dirty="0">
                <a:latin typeface="CMU Serif" panose="02000603000000000000" pitchFamily="2" charset="0"/>
                <a:cs typeface="CMU Serif" panose="02000603000000000000" pitchFamily="2" charset="0"/>
              </a:endParaRPr>
            </a:p>
          </p:txBody>
        </p:sp>
        <p:sp>
          <p:nvSpPr>
            <p:cNvPr id="39" name="TextBox 38">
              <a:extLst>
                <a:ext uri="{FF2B5EF4-FFF2-40B4-BE49-F238E27FC236}">
                  <a16:creationId xmlns:a16="http://schemas.microsoft.com/office/drawing/2014/main" id="{EEFDF78B-4898-4D8F-8679-5BDDAB27A08F}"/>
                </a:ext>
              </a:extLst>
            </p:cNvPr>
            <p:cNvSpPr txBox="1"/>
            <p:nvPr/>
          </p:nvSpPr>
          <p:spPr>
            <a:xfrm>
              <a:off x="1262956" y="2395295"/>
              <a:ext cx="1210576" cy="279420"/>
            </a:xfrm>
            <a:prstGeom prst="rect">
              <a:avLst/>
            </a:prstGeom>
            <a:noFill/>
          </p:spPr>
          <p:txBody>
            <a:bodyPr wrap="non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Taurus region</a:t>
              </a:r>
            </a:p>
          </p:txBody>
        </p:sp>
      </p:grpSp>
      <p:sp>
        <p:nvSpPr>
          <p:cNvPr id="66" name="矩形 15">
            <a:extLst>
              <a:ext uri="{FF2B5EF4-FFF2-40B4-BE49-F238E27FC236}">
                <a16:creationId xmlns:a16="http://schemas.microsoft.com/office/drawing/2014/main" id="{3CE1F8D9-83DB-460D-9531-5CB0A871B708}"/>
              </a:ext>
            </a:extLst>
          </p:cNvPr>
          <p:cNvSpPr/>
          <p:nvPr/>
        </p:nvSpPr>
        <p:spPr>
          <a:xfrm>
            <a:off x="6705271" y="632070"/>
            <a:ext cx="5661950" cy="830997"/>
          </a:xfrm>
          <a:prstGeom prst="rect">
            <a:avLst/>
          </a:prstGeom>
        </p:spPr>
        <p:txBody>
          <a:bodyPr wrap="square">
            <a:spAutoFit/>
          </a:bodyPr>
          <a:lstStyle/>
          <a:p>
            <a:pPr algn="l"/>
            <a:r>
              <a:rPr lang="en-US" altLang="zh-CN" sz="2400" dirty="0">
                <a:latin typeface="CMU Serif" panose="02000603000000000000" pitchFamily="2" charset="0"/>
                <a:ea typeface="CMU Serif" panose="02000603000000000000" pitchFamily="2" charset="0"/>
                <a:cs typeface="CMU Serif" panose="02000603000000000000" pitchFamily="2" charset="0"/>
                <a:sym typeface="+mn-ea"/>
              </a:rPr>
              <a:t>Typical magnetic field tracing method: </a:t>
            </a:r>
            <a:r>
              <a:rPr lang="en-US" altLang="zh-CN" sz="2400" b="1" dirty="0">
                <a:latin typeface="CMU Serif" panose="02000603000000000000" pitchFamily="2" charset="0"/>
                <a:ea typeface="CMU Serif" panose="02000603000000000000" pitchFamily="2" charset="0"/>
                <a:cs typeface="CMU Serif" panose="02000603000000000000" pitchFamily="2" charset="0"/>
                <a:sym typeface="+mn-ea"/>
              </a:rPr>
              <a:t>synchrotron polarization</a:t>
            </a:r>
          </a:p>
        </p:txBody>
      </p:sp>
      <p:grpSp>
        <p:nvGrpSpPr>
          <p:cNvPr id="70" name="Group 69">
            <a:extLst>
              <a:ext uri="{FF2B5EF4-FFF2-40B4-BE49-F238E27FC236}">
                <a16:creationId xmlns:a16="http://schemas.microsoft.com/office/drawing/2014/main" id="{18502BD5-3234-4D71-AACA-E51C8E7ED6AC}"/>
              </a:ext>
            </a:extLst>
          </p:cNvPr>
          <p:cNvGrpSpPr/>
          <p:nvPr/>
        </p:nvGrpSpPr>
        <p:grpSpPr>
          <a:xfrm>
            <a:off x="9417552" y="1463048"/>
            <a:ext cx="2634766" cy="2397600"/>
            <a:chOff x="9682112" y="1819057"/>
            <a:chExt cx="7160483" cy="6515940"/>
          </a:xfrm>
        </p:grpSpPr>
        <p:pic>
          <p:nvPicPr>
            <p:cNvPr id="67" name="Picture 2">
              <a:extLst>
                <a:ext uri="{FF2B5EF4-FFF2-40B4-BE49-F238E27FC236}">
                  <a16:creationId xmlns:a16="http://schemas.microsoft.com/office/drawing/2014/main" id="{D45A8960-79E5-4356-B03C-9E5E8A0205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448"/>
            <a:stretch/>
          </p:blipFill>
          <p:spPr bwMode="auto">
            <a:xfrm>
              <a:off x="9682112" y="1819057"/>
              <a:ext cx="7103362" cy="321447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Universe | Free Full-Text | Cosmic-Ray Acceleration and Magnetic ...">
              <a:extLst>
                <a:ext uri="{FF2B5EF4-FFF2-40B4-BE49-F238E27FC236}">
                  <a16:creationId xmlns:a16="http://schemas.microsoft.com/office/drawing/2014/main" id="{620154D0-5DA7-4720-92CB-5E8D0A13AA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216"/>
            <a:stretch/>
          </p:blipFill>
          <p:spPr bwMode="auto">
            <a:xfrm>
              <a:off x="9861930" y="5028169"/>
              <a:ext cx="3293695" cy="330682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846A1A23-4CB8-4CF4-BD9E-F431385ACE46}"/>
                </a:ext>
              </a:extLst>
            </p:cNvPr>
            <p:cNvPicPr>
              <a:picLocks noChangeAspect="1"/>
            </p:cNvPicPr>
            <p:nvPr/>
          </p:nvPicPr>
          <p:blipFill>
            <a:blip r:embed="rId9"/>
            <a:stretch>
              <a:fillRect/>
            </a:stretch>
          </p:blipFill>
          <p:spPr>
            <a:xfrm>
              <a:off x="13864217" y="5009301"/>
              <a:ext cx="2978378" cy="3030911"/>
            </a:xfrm>
            <a:prstGeom prst="rect">
              <a:avLst/>
            </a:prstGeom>
          </p:spPr>
        </p:pic>
      </p:grpSp>
      <p:cxnSp>
        <p:nvCxnSpPr>
          <p:cNvPr id="71" name="Straight Connector 70">
            <a:extLst>
              <a:ext uri="{FF2B5EF4-FFF2-40B4-BE49-F238E27FC236}">
                <a16:creationId xmlns:a16="http://schemas.microsoft.com/office/drawing/2014/main" id="{C5EFC6A6-6030-49A4-ACAC-1A12D26039B2}"/>
              </a:ext>
            </a:extLst>
          </p:cNvPr>
          <p:cNvCxnSpPr>
            <a:cxnSpLocks/>
          </p:cNvCxnSpPr>
          <p:nvPr/>
        </p:nvCxnSpPr>
        <p:spPr>
          <a:xfrm>
            <a:off x="6555473" y="748075"/>
            <a:ext cx="0" cy="5787699"/>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47AB13E-BB17-4B77-AC68-0EC7CC94F9C8}"/>
              </a:ext>
            </a:extLst>
          </p:cNvPr>
          <p:cNvSpPr txBox="1"/>
          <p:nvPr/>
        </p:nvSpPr>
        <p:spPr>
          <a:xfrm>
            <a:off x="9594596" y="3735066"/>
            <a:ext cx="2707171" cy="261610"/>
          </a:xfrm>
          <a:prstGeom prst="rect">
            <a:avLst/>
          </a:prstGeom>
          <a:noFill/>
        </p:spPr>
        <p:txBody>
          <a:bodyPr wrap="square" rtlCol="0">
            <a:spAutoFit/>
          </a:bodyPr>
          <a:lstStyle/>
          <a:p>
            <a:pPr algn="r"/>
            <a:r>
              <a:rPr lang="en-US" sz="1100" dirty="0">
                <a:latin typeface="CMU Serif" panose="02000603000000000000" pitchFamily="2" charset="0"/>
                <a:ea typeface="CMU Serif" panose="02000603000000000000" pitchFamily="2" charset="0"/>
                <a:cs typeface="CMU Serif" panose="02000603000000000000" pitchFamily="2" charset="0"/>
              </a:rPr>
              <a:t>Bonafede et al. (2022)</a:t>
            </a:r>
          </a:p>
        </p:txBody>
      </p:sp>
      <p:sp>
        <p:nvSpPr>
          <p:cNvPr id="79" name="TextBox 78">
            <a:extLst>
              <a:ext uri="{FF2B5EF4-FFF2-40B4-BE49-F238E27FC236}">
                <a16:creationId xmlns:a16="http://schemas.microsoft.com/office/drawing/2014/main" id="{81F297BD-DA6F-448D-ADAE-5FFE8F7FFBF6}"/>
              </a:ext>
            </a:extLst>
          </p:cNvPr>
          <p:cNvSpPr txBox="1"/>
          <p:nvPr/>
        </p:nvSpPr>
        <p:spPr>
          <a:xfrm>
            <a:off x="8026962" y="3775670"/>
            <a:ext cx="2707171" cy="261610"/>
          </a:xfrm>
          <a:prstGeom prst="rect">
            <a:avLst/>
          </a:prstGeom>
          <a:noFill/>
        </p:spPr>
        <p:txBody>
          <a:bodyPr wrap="square" rtlCol="0">
            <a:spAutoFit/>
          </a:bodyPr>
          <a:lstStyle/>
          <a:p>
            <a:pPr algn="r"/>
            <a:r>
              <a:rPr lang="en-US" sz="1100" dirty="0" err="1">
                <a:latin typeface="CMU Serif" panose="02000603000000000000" pitchFamily="2" charset="0"/>
                <a:ea typeface="CMU Serif" panose="02000603000000000000" pitchFamily="2" charset="0"/>
                <a:cs typeface="CMU Serif" panose="02000603000000000000" pitchFamily="2" charset="0"/>
              </a:rPr>
              <a:t>Wittor</a:t>
            </a:r>
            <a:r>
              <a:rPr lang="en-US" sz="1100" dirty="0">
                <a:latin typeface="CMU Serif" panose="02000603000000000000" pitchFamily="2" charset="0"/>
                <a:ea typeface="CMU Serif" panose="02000603000000000000" pitchFamily="2" charset="0"/>
                <a:cs typeface="CMU Serif" panose="02000603000000000000" pitchFamily="2" charset="0"/>
              </a:rPr>
              <a:t> Denis (2023)</a:t>
            </a:r>
          </a:p>
        </p:txBody>
      </p:sp>
      <p:grpSp>
        <p:nvGrpSpPr>
          <p:cNvPr id="80" name="Group 79">
            <a:extLst>
              <a:ext uri="{FF2B5EF4-FFF2-40B4-BE49-F238E27FC236}">
                <a16:creationId xmlns:a16="http://schemas.microsoft.com/office/drawing/2014/main" id="{A7DA0DEF-49B3-4096-88C5-539696678605}"/>
              </a:ext>
            </a:extLst>
          </p:cNvPr>
          <p:cNvGrpSpPr/>
          <p:nvPr/>
        </p:nvGrpSpPr>
        <p:grpSpPr>
          <a:xfrm>
            <a:off x="6589028" y="4359100"/>
            <a:ext cx="5602971" cy="2481148"/>
            <a:chOff x="-5563003" y="10"/>
            <a:chExt cx="17755003" cy="6863475"/>
          </a:xfrm>
        </p:grpSpPr>
        <p:pic>
          <p:nvPicPr>
            <p:cNvPr id="81" name="Picture 80">
              <a:extLst>
                <a:ext uri="{FF2B5EF4-FFF2-40B4-BE49-F238E27FC236}">
                  <a16:creationId xmlns:a16="http://schemas.microsoft.com/office/drawing/2014/main" id="{E3F9ACDF-194C-4961-B5B0-187FB765BEC3}"/>
                </a:ext>
              </a:extLst>
            </p:cNvPr>
            <p:cNvPicPr>
              <a:picLocks noChangeAspect="1"/>
            </p:cNvPicPr>
            <p:nvPr/>
          </p:nvPicPr>
          <p:blipFill rotWithShape="1">
            <a:blip r:embed="rId10"/>
            <a:srcRect l="12267" r="13935" b="-2"/>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82" name="Picture 81">
              <a:extLst>
                <a:ext uri="{FF2B5EF4-FFF2-40B4-BE49-F238E27FC236}">
                  <a16:creationId xmlns:a16="http://schemas.microsoft.com/office/drawing/2014/main" id="{A8FE7EB4-2738-4476-86F4-C35E7A334BB4}"/>
                </a:ext>
              </a:extLst>
            </p:cNvPr>
            <p:cNvPicPr>
              <a:picLocks noChangeAspect="1"/>
            </p:cNvPicPr>
            <p:nvPr/>
          </p:nvPicPr>
          <p:blipFill rotWithShape="1">
            <a:blip r:embed="rId11"/>
            <a:srcRect t="37" r="1" b="1"/>
            <a:stretch/>
          </p:blipFill>
          <p:spPr>
            <a:xfrm>
              <a:off x="20" y="10"/>
              <a:ext cx="9154674"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83" name="Picture 82">
              <a:extLst>
                <a:ext uri="{FF2B5EF4-FFF2-40B4-BE49-F238E27FC236}">
                  <a16:creationId xmlns:a16="http://schemas.microsoft.com/office/drawing/2014/main" id="{5D41C315-7835-4C59-8897-C4A3A4BC9C64}"/>
                </a:ext>
              </a:extLst>
            </p:cNvPr>
            <p:cNvPicPr>
              <a:picLocks noChangeAspect="1"/>
            </p:cNvPicPr>
            <p:nvPr/>
          </p:nvPicPr>
          <p:blipFill rotWithShape="1">
            <a:blip r:embed="rId12"/>
            <a:srcRect r="5494" b="-1"/>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
          <p:nvSpPr>
            <p:cNvPr id="84" name="Rectangle: Rounded Corners 83">
              <a:extLst>
                <a:ext uri="{FF2B5EF4-FFF2-40B4-BE49-F238E27FC236}">
                  <a16:creationId xmlns:a16="http://schemas.microsoft.com/office/drawing/2014/main" id="{41F76433-21BD-42F4-B51A-944D15A9B36A}"/>
                </a:ext>
              </a:extLst>
            </p:cNvPr>
            <p:cNvSpPr/>
            <p:nvPr/>
          </p:nvSpPr>
          <p:spPr>
            <a:xfrm>
              <a:off x="208344" y="92331"/>
              <a:ext cx="5887655" cy="1782767"/>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5" name="TextBox 84">
              <a:extLst>
                <a:ext uri="{FF2B5EF4-FFF2-40B4-BE49-F238E27FC236}">
                  <a16:creationId xmlns:a16="http://schemas.microsoft.com/office/drawing/2014/main" id="{639D2EBF-E4AC-47F7-9C1D-A6E15CE14402}"/>
                </a:ext>
              </a:extLst>
            </p:cNvPr>
            <p:cNvSpPr txBox="1"/>
            <p:nvPr/>
          </p:nvSpPr>
          <p:spPr>
            <a:xfrm>
              <a:off x="-5563003" y="1438922"/>
              <a:ext cx="6074039" cy="4342072"/>
            </a:xfrm>
            <a:prstGeom prst="rect">
              <a:avLst/>
            </a:prstGeom>
            <a:noFill/>
          </p:spPr>
          <p:txBody>
            <a:bodyPr wrap="square" rtlCol="0">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large sky coverage, </a:t>
              </a:r>
            </a:p>
            <a:p>
              <a:r>
                <a:rPr lang="en-US" sz="2400" dirty="0">
                  <a:latin typeface="CMU Serif" panose="02000603000000000000" pitchFamily="2" charset="0"/>
                  <a:ea typeface="CMU Serif" panose="02000603000000000000" pitchFamily="2" charset="0"/>
                  <a:cs typeface="CMU Serif" panose="02000603000000000000" pitchFamily="2" charset="0"/>
                </a:rPr>
                <a:t>many wavelengths</a:t>
              </a:r>
            </a:p>
          </p:txBody>
        </p:sp>
      </p:grpSp>
      <p:sp>
        <p:nvSpPr>
          <p:cNvPr id="89" name="TextBox 88">
            <a:extLst>
              <a:ext uri="{FF2B5EF4-FFF2-40B4-BE49-F238E27FC236}">
                <a16:creationId xmlns:a16="http://schemas.microsoft.com/office/drawing/2014/main" id="{77DCF5EE-3A22-45F1-A3EF-30DF0AF9C537}"/>
              </a:ext>
            </a:extLst>
          </p:cNvPr>
          <p:cNvSpPr txBox="1"/>
          <p:nvPr/>
        </p:nvSpPr>
        <p:spPr>
          <a:xfrm>
            <a:off x="8517212" y="4417748"/>
            <a:ext cx="10541000" cy="584775"/>
          </a:xfrm>
          <a:prstGeom prst="rect">
            <a:avLst/>
          </a:prstGeom>
          <a:noFill/>
        </p:spPr>
        <p:txBody>
          <a:bodyPr wrap="square">
            <a:spAutoFit/>
          </a:bodyPr>
          <a:lstStyle/>
          <a:p>
            <a:r>
              <a:rPr lang="en-US" sz="3200" dirty="0">
                <a:solidFill>
                  <a:srgbClr val="FFFF00"/>
                </a:solidFill>
                <a:latin typeface="CMU Serif" panose="02000603000000000000" pitchFamily="2" charset="0"/>
                <a:ea typeface="CMU Serif" panose="02000603000000000000" pitchFamily="2" charset="0"/>
                <a:cs typeface="CMU Serif" panose="02000603000000000000" pitchFamily="2" charset="0"/>
              </a:rPr>
              <a:t>LOFAR</a:t>
            </a:r>
            <a:endParaRPr lang="en-US" sz="3200" dirty="0">
              <a:solidFill>
                <a:srgbClr val="FFFF00"/>
              </a:solidFill>
            </a:endParaRPr>
          </a:p>
        </p:txBody>
      </p:sp>
      <p:sp>
        <p:nvSpPr>
          <p:cNvPr id="93" name="TextBox 92">
            <a:extLst>
              <a:ext uri="{FF2B5EF4-FFF2-40B4-BE49-F238E27FC236}">
                <a16:creationId xmlns:a16="http://schemas.microsoft.com/office/drawing/2014/main" id="{0BA6EE3A-86AE-4E60-A306-076E0B59D3A3}"/>
              </a:ext>
            </a:extLst>
          </p:cNvPr>
          <p:cNvSpPr txBox="1"/>
          <p:nvPr/>
        </p:nvSpPr>
        <p:spPr>
          <a:xfrm>
            <a:off x="6589464" y="3946997"/>
            <a:ext cx="5602534" cy="461665"/>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New radio surveys</a:t>
            </a:r>
          </a:p>
        </p:txBody>
      </p:sp>
      <p:cxnSp>
        <p:nvCxnSpPr>
          <p:cNvPr id="47" name="Straight Connector 46">
            <a:extLst>
              <a:ext uri="{FF2B5EF4-FFF2-40B4-BE49-F238E27FC236}">
                <a16:creationId xmlns:a16="http://schemas.microsoft.com/office/drawing/2014/main" id="{A0D16B83-656D-46CD-A0F5-FC147CD5306A}"/>
              </a:ext>
            </a:extLst>
          </p:cNvPr>
          <p:cNvCxnSpPr>
            <a:cxnSpLocks/>
          </p:cNvCxnSpPr>
          <p:nvPr/>
        </p:nvCxnSpPr>
        <p:spPr>
          <a:xfrm flipH="1">
            <a:off x="6653651" y="4026998"/>
            <a:ext cx="5377649"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A045093-AACB-4D8D-AA82-8A4986C643D1}"/>
              </a:ext>
            </a:extLst>
          </p:cNvPr>
          <p:cNvCxnSpPr>
            <a:cxnSpLocks/>
          </p:cNvCxnSpPr>
          <p:nvPr/>
        </p:nvCxnSpPr>
        <p:spPr>
          <a:xfrm flipH="1">
            <a:off x="189975" y="630019"/>
            <a:ext cx="11876706" cy="0"/>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647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A0E505-A91E-465F-A452-6698C65E2B1E}"/>
              </a:ext>
            </a:extLst>
          </p:cNvPr>
          <p:cNvSpPr txBox="1"/>
          <p:nvPr/>
        </p:nvSpPr>
        <p:spPr>
          <a:xfrm>
            <a:off x="-1582470" y="71893"/>
            <a:ext cx="12192000" cy="584775"/>
          </a:xfrm>
          <a:prstGeom prst="rect">
            <a:avLst/>
          </a:prstGeom>
          <a:noFill/>
        </p:spPr>
        <p:txBody>
          <a:bodyPr wrap="square">
            <a:spAutoFit/>
          </a:bodyPr>
          <a:lstStyle/>
          <a:p>
            <a:pPr algn="ctr"/>
            <a:r>
              <a:rPr lang="en-US" sz="3200" dirty="0">
                <a:latin typeface="CMU Serif" panose="02000603000000000000" pitchFamily="2" charset="0"/>
                <a:ea typeface="CMU Serif" panose="02000603000000000000" pitchFamily="2" charset="0"/>
                <a:cs typeface="CMU Serif" panose="02000603000000000000" pitchFamily="2" charset="0"/>
              </a:rPr>
              <a:t>The core problem: intrinsic vs Faraday are mixed</a:t>
            </a:r>
          </a:p>
        </p:txBody>
      </p:sp>
      <p:pic>
        <p:nvPicPr>
          <p:cNvPr id="11" name="Picture 10">
            <a:extLst>
              <a:ext uri="{FF2B5EF4-FFF2-40B4-BE49-F238E27FC236}">
                <a16:creationId xmlns:a16="http://schemas.microsoft.com/office/drawing/2014/main" id="{A297EAA5-3306-43D8-8563-E8EAA2636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7018">
            <a:off x="4863059" y="800553"/>
            <a:ext cx="6321626" cy="4691832"/>
          </a:xfrm>
          <a:prstGeom prst="rect">
            <a:avLst/>
          </a:prstGeom>
        </p:spPr>
      </p:pic>
      <p:pic>
        <p:nvPicPr>
          <p:cNvPr id="12" name="Picture 11">
            <a:extLst>
              <a:ext uri="{FF2B5EF4-FFF2-40B4-BE49-F238E27FC236}">
                <a16:creationId xmlns:a16="http://schemas.microsoft.com/office/drawing/2014/main" id="{3A8A1920-3497-4578-B23A-91D59D90A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07049">
            <a:off x="1912176" y="4145670"/>
            <a:ext cx="3355837" cy="1880948"/>
          </a:xfrm>
          <a:prstGeom prst="ellipse">
            <a:avLst/>
          </a:prstGeom>
          <a:ln>
            <a:noFill/>
          </a:ln>
          <a:effectLst>
            <a:softEdge rad="317500"/>
          </a:effectLst>
        </p:spPr>
      </p:pic>
      <p:sp>
        <p:nvSpPr>
          <p:cNvPr id="13" name="TextBox 12">
            <a:extLst>
              <a:ext uri="{FF2B5EF4-FFF2-40B4-BE49-F238E27FC236}">
                <a16:creationId xmlns:a16="http://schemas.microsoft.com/office/drawing/2014/main" id="{04CB1D90-86FF-47F6-8450-53422A1B7169}"/>
              </a:ext>
            </a:extLst>
          </p:cNvPr>
          <p:cNvSpPr txBox="1"/>
          <p:nvPr/>
        </p:nvSpPr>
        <p:spPr>
          <a:xfrm>
            <a:off x="-12154" y="5742392"/>
            <a:ext cx="9637233" cy="1154162"/>
          </a:xfrm>
          <a:prstGeom prst="rect">
            <a:avLst/>
          </a:prstGeom>
          <a:noFill/>
        </p:spPr>
        <p:txBody>
          <a:bodyPr wrap="square">
            <a:spAutoFit/>
          </a:bodyPr>
          <a:lstStyle/>
          <a:p>
            <a:r>
              <a:rPr lang="en-US" sz="2100" dirty="0">
                <a:solidFill>
                  <a:srgbClr val="00B050"/>
                </a:solidFill>
                <a:latin typeface="CMU Serif" panose="02000603000000000000" pitchFamily="2" charset="0"/>
                <a:ea typeface="CMU Serif" panose="02000603000000000000" pitchFamily="2" charset="0"/>
                <a:cs typeface="CMU Serif" panose="02000603000000000000" pitchFamily="2" charset="0"/>
              </a:rPr>
              <a:t>Intrinsic synchrotron screen</a:t>
            </a:r>
          </a:p>
          <a:p>
            <a:r>
              <a:rPr lang="en-US" sz="2400" dirty="0">
                <a:latin typeface="CMU Serif" panose="02000603000000000000" pitchFamily="2" charset="0"/>
                <a:ea typeface="CMU Serif" panose="02000603000000000000" pitchFamily="2" charset="0"/>
                <a:cs typeface="CMU Serif" panose="02000603000000000000" pitchFamily="2" charset="0"/>
              </a:rPr>
              <a:t>(galactic halo; outer parts of the galaxy </a:t>
            </a:r>
          </a:p>
          <a:p>
            <a:r>
              <a:rPr lang="en-US" sz="2400" dirty="0">
                <a:latin typeface="CMU Serif" panose="02000603000000000000" pitchFamily="2" charset="0"/>
                <a:ea typeface="CMU Serif" panose="02000603000000000000" pitchFamily="2" charset="0"/>
                <a:cs typeface="CMU Serif" panose="02000603000000000000" pitchFamily="2" charset="0"/>
              </a:rPr>
              <a:t>where the thermal electron density is low)</a:t>
            </a: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14" name="TextBox 13">
            <a:extLst>
              <a:ext uri="{FF2B5EF4-FFF2-40B4-BE49-F238E27FC236}">
                <a16:creationId xmlns:a16="http://schemas.microsoft.com/office/drawing/2014/main" id="{CE2C39A8-24ED-4838-A93B-A28444F99B21}"/>
              </a:ext>
            </a:extLst>
          </p:cNvPr>
          <p:cNvSpPr txBox="1"/>
          <p:nvPr/>
        </p:nvSpPr>
        <p:spPr>
          <a:xfrm>
            <a:off x="6469501" y="5374076"/>
            <a:ext cx="5846284" cy="1261884"/>
          </a:xfrm>
          <a:prstGeom prst="rect">
            <a:avLst/>
          </a:prstGeom>
          <a:noFill/>
        </p:spPr>
        <p:txBody>
          <a:bodyPr wrap="square">
            <a:spAutoFit/>
          </a:bodyPr>
          <a:lstStyle/>
          <a:p>
            <a:r>
              <a:rPr lang="en-US" sz="2800" dirty="0">
                <a:solidFill>
                  <a:srgbClr val="FF0000"/>
                </a:solidFill>
                <a:latin typeface="CMU Serif" panose="02000603000000000000" pitchFamily="2" charset="0"/>
                <a:ea typeface="CMU Serif" panose="02000603000000000000" pitchFamily="2" charset="0"/>
                <a:cs typeface="CMU Serif" panose="02000603000000000000" pitchFamily="2" charset="0"/>
              </a:rPr>
              <a:t>Faraday emitting screen</a:t>
            </a:r>
            <a:r>
              <a:rPr lang="en-US" sz="2800" dirty="0">
                <a:latin typeface="CMU Serif" panose="02000603000000000000" pitchFamily="2" charset="0"/>
                <a:ea typeface="CMU Serif" panose="02000603000000000000" pitchFamily="2" charset="0"/>
                <a:cs typeface="CMU Serif" panose="02000603000000000000" pitchFamily="2" charset="0"/>
              </a:rPr>
              <a:t> </a:t>
            </a:r>
          </a:p>
          <a:p>
            <a:r>
              <a:rPr lang="en-US" sz="2400" dirty="0">
                <a:latin typeface="CMU Serif" panose="02000603000000000000" pitchFamily="2" charset="0"/>
                <a:ea typeface="CMU Serif" panose="02000603000000000000" pitchFamily="2" charset="0"/>
                <a:cs typeface="CMU Serif" panose="02000603000000000000" pitchFamily="2" charset="0"/>
              </a:rPr>
              <a:t>(galaxy disk, ionized part of more dense gas that dominates faraday rotation)</a:t>
            </a:r>
          </a:p>
        </p:txBody>
      </p:sp>
      <p:cxnSp>
        <p:nvCxnSpPr>
          <p:cNvPr id="15" name="Straight Connector 14">
            <a:extLst>
              <a:ext uri="{FF2B5EF4-FFF2-40B4-BE49-F238E27FC236}">
                <a16:creationId xmlns:a16="http://schemas.microsoft.com/office/drawing/2014/main" id="{818329B8-877A-41EC-B23C-D777D2769F33}"/>
              </a:ext>
            </a:extLst>
          </p:cNvPr>
          <p:cNvCxnSpPr>
            <a:cxnSpLocks/>
          </p:cNvCxnSpPr>
          <p:nvPr/>
        </p:nvCxnSpPr>
        <p:spPr>
          <a:xfrm flipH="1">
            <a:off x="4127674" y="815454"/>
            <a:ext cx="5986293" cy="2821861"/>
          </a:xfrm>
          <a:prstGeom prst="line">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83A962-0BAD-4C53-AA0E-984F87D837E1}"/>
              </a:ext>
            </a:extLst>
          </p:cNvPr>
          <p:cNvCxnSpPr>
            <a:cxnSpLocks/>
          </p:cNvCxnSpPr>
          <p:nvPr/>
        </p:nvCxnSpPr>
        <p:spPr>
          <a:xfrm flipH="1" flipV="1">
            <a:off x="3964512" y="3401018"/>
            <a:ext cx="860991" cy="150564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3A03B9-1B18-471C-B6E6-DDC0AB825D77}"/>
              </a:ext>
            </a:extLst>
          </p:cNvPr>
          <p:cNvCxnSpPr>
            <a:cxnSpLocks/>
          </p:cNvCxnSpPr>
          <p:nvPr/>
        </p:nvCxnSpPr>
        <p:spPr>
          <a:xfrm flipH="1" flipV="1">
            <a:off x="1300630" y="3526306"/>
            <a:ext cx="1058645" cy="1845716"/>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63FE96-84A9-413C-A9AA-B3B3402F8CA4}"/>
              </a:ext>
            </a:extLst>
          </p:cNvPr>
          <p:cNvCxnSpPr>
            <a:cxnSpLocks/>
          </p:cNvCxnSpPr>
          <p:nvPr/>
        </p:nvCxnSpPr>
        <p:spPr>
          <a:xfrm flipH="1" flipV="1">
            <a:off x="9741406" y="-83205"/>
            <a:ext cx="860991" cy="150564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53156C-ECB3-40E5-BB4B-B17D2A41B915}"/>
              </a:ext>
            </a:extLst>
          </p:cNvPr>
          <p:cNvCxnSpPr>
            <a:cxnSpLocks/>
          </p:cNvCxnSpPr>
          <p:nvPr/>
        </p:nvCxnSpPr>
        <p:spPr>
          <a:xfrm flipH="1">
            <a:off x="1627471" y="202031"/>
            <a:ext cx="8159655" cy="3860255"/>
          </a:xfrm>
          <a:prstGeom prst="line">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B2A5557-465B-4F22-8D09-BCD1CDCBEA81}"/>
                  </a:ext>
                </a:extLst>
              </p:cNvPr>
              <p:cNvSpPr txBox="1"/>
              <p:nvPr/>
            </p:nvSpPr>
            <p:spPr>
              <a:xfrm>
                <a:off x="6565265" y="1769407"/>
                <a:ext cx="53482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a:latin typeface="Cambria Math" panose="02040503050406030204" pitchFamily="18" charset="0"/>
                            </a:rPr>
                            <m:t>𝐿</m:t>
                          </m:r>
                        </m:e>
                        <m:sub>
                          <m:r>
                            <a:rPr lang="en-US" sz="3200" b="0" i="1" smtClean="0">
                              <a:latin typeface="Cambria Math" panose="02040503050406030204" pitchFamily="18" charset="0"/>
                            </a:rPr>
                            <m:t>𝑠</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0" name="TextBox 19">
                <a:extLst>
                  <a:ext uri="{FF2B5EF4-FFF2-40B4-BE49-F238E27FC236}">
                    <a16:creationId xmlns:a16="http://schemas.microsoft.com/office/drawing/2014/main" id="{2B2A5557-465B-4F22-8D09-BCD1CDCBEA81}"/>
                  </a:ext>
                </a:extLst>
              </p:cNvPr>
              <p:cNvSpPr txBox="1">
                <a:spLocks noRot="1" noChangeAspect="1" noMove="1" noResize="1" noEditPoints="1" noAdjustHandles="1" noChangeArrowheads="1" noChangeShapeType="1" noTextEdit="1"/>
              </p:cNvSpPr>
              <p:nvPr/>
            </p:nvSpPr>
            <p:spPr>
              <a:xfrm>
                <a:off x="6565265" y="1769407"/>
                <a:ext cx="534825"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A8AB9A3-C066-4B68-8D3E-049F459562C1}"/>
                  </a:ext>
                </a:extLst>
              </p:cNvPr>
              <p:cNvSpPr txBox="1"/>
              <p:nvPr/>
            </p:nvSpPr>
            <p:spPr>
              <a:xfrm>
                <a:off x="5271530" y="1588787"/>
                <a:ext cx="552459" cy="539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a:latin typeface="Cambria Math" panose="02040503050406030204" pitchFamily="18" charset="0"/>
                            </a:rPr>
                            <m:t>𝐿</m:t>
                          </m:r>
                        </m:e>
                        <m:sub>
                          <m:r>
                            <a:rPr lang="en-US" sz="3200" b="0" i="1" smtClean="0">
                              <a:latin typeface="Cambria Math" panose="02040503050406030204" pitchFamily="18" charset="0"/>
                            </a:rPr>
                            <m:t>𝑓</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1" name="TextBox 20">
                <a:extLst>
                  <a:ext uri="{FF2B5EF4-FFF2-40B4-BE49-F238E27FC236}">
                    <a16:creationId xmlns:a16="http://schemas.microsoft.com/office/drawing/2014/main" id="{6A8AB9A3-C066-4B68-8D3E-049F459562C1}"/>
                  </a:ext>
                </a:extLst>
              </p:cNvPr>
              <p:cNvSpPr txBox="1">
                <a:spLocks noRot="1" noChangeAspect="1" noMove="1" noResize="1" noEditPoints="1" noAdjustHandles="1" noChangeArrowheads="1" noChangeShapeType="1" noTextEdit="1"/>
              </p:cNvSpPr>
              <p:nvPr/>
            </p:nvSpPr>
            <p:spPr>
              <a:xfrm>
                <a:off x="5271530" y="1588787"/>
                <a:ext cx="552459" cy="539058"/>
              </a:xfrm>
              <a:prstGeom prst="rect">
                <a:avLst/>
              </a:prstGeom>
              <a:blipFill>
                <a:blip r:embed="rId6"/>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B7211006-94E3-4574-84C6-F16021AE6ED7}"/>
              </a:ext>
            </a:extLst>
          </p:cNvPr>
          <p:cNvCxnSpPr>
            <a:cxnSpLocks/>
          </p:cNvCxnSpPr>
          <p:nvPr/>
        </p:nvCxnSpPr>
        <p:spPr>
          <a:xfrm flipH="1" flipV="1">
            <a:off x="11136877" y="2770933"/>
            <a:ext cx="993480" cy="635214"/>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68C96EF-81CD-429C-BF77-E4C8360A137F}"/>
              </a:ext>
            </a:extLst>
          </p:cNvPr>
          <p:cNvCxnSpPr>
            <a:cxnSpLocks/>
          </p:cNvCxnSpPr>
          <p:nvPr/>
        </p:nvCxnSpPr>
        <p:spPr>
          <a:xfrm flipH="1">
            <a:off x="10299075" y="3204528"/>
            <a:ext cx="1483763" cy="69450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600FDD-5615-4180-8746-D7E42D139DAE}"/>
              </a:ext>
            </a:extLst>
          </p:cNvPr>
          <p:cNvCxnSpPr>
            <a:cxnSpLocks/>
          </p:cNvCxnSpPr>
          <p:nvPr/>
        </p:nvCxnSpPr>
        <p:spPr>
          <a:xfrm flipH="1" flipV="1">
            <a:off x="7212181" y="4418336"/>
            <a:ext cx="1210926" cy="774245"/>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4089CEA-9397-4379-A791-F69741DFD6C9}"/>
              </a:ext>
            </a:extLst>
          </p:cNvPr>
          <p:cNvCxnSpPr>
            <a:cxnSpLocks/>
          </p:cNvCxnSpPr>
          <p:nvPr/>
        </p:nvCxnSpPr>
        <p:spPr>
          <a:xfrm flipV="1">
            <a:off x="8041241" y="4238895"/>
            <a:ext cx="1535448" cy="68945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5BAB0B2-B979-405F-92D3-98DB5221D146}"/>
                  </a:ext>
                </a:extLst>
              </p:cNvPr>
              <p:cNvSpPr txBox="1"/>
              <p:nvPr/>
            </p:nvSpPr>
            <p:spPr>
              <a:xfrm>
                <a:off x="9791865" y="3812761"/>
                <a:ext cx="3670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6" name="TextBox 25">
                <a:extLst>
                  <a:ext uri="{FF2B5EF4-FFF2-40B4-BE49-F238E27FC236}">
                    <a16:creationId xmlns:a16="http://schemas.microsoft.com/office/drawing/2014/main" id="{75BAB0B2-B979-405F-92D3-98DB5221D146}"/>
                  </a:ext>
                </a:extLst>
              </p:cNvPr>
              <p:cNvSpPr txBox="1">
                <a:spLocks noRot="1" noChangeAspect="1" noMove="1" noResize="1" noEditPoints="1" noAdjustHandles="1" noChangeArrowheads="1" noChangeShapeType="1" noTextEdit="1"/>
              </p:cNvSpPr>
              <p:nvPr/>
            </p:nvSpPr>
            <p:spPr>
              <a:xfrm>
                <a:off x="9791865" y="3812761"/>
                <a:ext cx="367087" cy="492443"/>
              </a:xfrm>
              <a:prstGeom prst="rect">
                <a:avLst/>
              </a:prstGeom>
              <a:blipFill>
                <a:blip r:embed="rId7"/>
                <a:stretch>
                  <a:fillRect/>
                </a:stretch>
              </a:blipFill>
            </p:spPr>
            <p:txBody>
              <a:bodyPr/>
              <a:lstStyle/>
              <a:p>
                <a:r>
                  <a:rPr lang="en-US">
                    <a:noFill/>
                  </a:rPr>
                  <a:t> </a:t>
                </a:r>
              </a:p>
            </p:txBody>
          </p:sp>
        </mc:Fallback>
      </mc:AlternateContent>
      <p:sp>
        <p:nvSpPr>
          <p:cNvPr id="27" name="Rectangle 89">
            <a:extLst>
              <a:ext uri="{FF2B5EF4-FFF2-40B4-BE49-F238E27FC236}">
                <a16:creationId xmlns:a16="http://schemas.microsoft.com/office/drawing/2014/main" id="{6160B670-FDFF-4AD1-A3EC-E07C79011CEF}"/>
              </a:ext>
            </a:extLst>
          </p:cNvPr>
          <p:cNvSpPr/>
          <p:nvPr/>
        </p:nvSpPr>
        <p:spPr>
          <a:xfrm rot="19532960">
            <a:off x="5093046" y="3672921"/>
            <a:ext cx="959322" cy="1667810"/>
          </a:xfrm>
          <a:custGeom>
            <a:avLst/>
            <a:gdLst>
              <a:gd name="connsiteX0" fmla="*/ 0 w 812772"/>
              <a:gd name="connsiteY0" fmla="*/ 0 h 590614"/>
              <a:gd name="connsiteX1" fmla="*/ 812772 w 812772"/>
              <a:gd name="connsiteY1" fmla="*/ 0 h 590614"/>
              <a:gd name="connsiteX2" fmla="*/ 812772 w 812772"/>
              <a:gd name="connsiteY2" fmla="*/ 590614 h 590614"/>
              <a:gd name="connsiteX3" fmla="*/ 0 w 812772"/>
              <a:gd name="connsiteY3" fmla="*/ 590614 h 590614"/>
              <a:gd name="connsiteX4" fmla="*/ 0 w 812772"/>
              <a:gd name="connsiteY4" fmla="*/ 0 h 590614"/>
              <a:gd name="connsiteX0" fmla="*/ 0 w 942880"/>
              <a:gd name="connsiteY0" fmla="*/ 0 h 740370"/>
              <a:gd name="connsiteX1" fmla="*/ 942880 w 942880"/>
              <a:gd name="connsiteY1" fmla="*/ 149756 h 740370"/>
              <a:gd name="connsiteX2" fmla="*/ 942880 w 942880"/>
              <a:gd name="connsiteY2" fmla="*/ 740370 h 740370"/>
              <a:gd name="connsiteX3" fmla="*/ 130108 w 942880"/>
              <a:gd name="connsiteY3" fmla="*/ 740370 h 740370"/>
              <a:gd name="connsiteX4" fmla="*/ 0 w 942880"/>
              <a:gd name="connsiteY4" fmla="*/ 0 h 740370"/>
              <a:gd name="connsiteX0" fmla="*/ 0 w 942880"/>
              <a:gd name="connsiteY0" fmla="*/ 0 h 928668"/>
              <a:gd name="connsiteX1" fmla="*/ 942880 w 942880"/>
              <a:gd name="connsiteY1" fmla="*/ 149756 h 928668"/>
              <a:gd name="connsiteX2" fmla="*/ 942880 w 942880"/>
              <a:gd name="connsiteY2" fmla="*/ 740370 h 928668"/>
              <a:gd name="connsiteX3" fmla="*/ 383654 w 942880"/>
              <a:gd name="connsiteY3" fmla="*/ 928668 h 928668"/>
              <a:gd name="connsiteX4" fmla="*/ 0 w 942880"/>
              <a:gd name="connsiteY4" fmla="*/ 0 h 928668"/>
              <a:gd name="connsiteX0" fmla="*/ 0 w 1343880"/>
              <a:gd name="connsiteY0" fmla="*/ 0 h 1034920"/>
              <a:gd name="connsiteX1" fmla="*/ 942880 w 1343880"/>
              <a:gd name="connsiteY1" fmla="*/ 149756 h 1034920"/>
              <a:gd name="connsiteX2" fmla="*/ 1343880 w 1343880"/>
              <a:gd name="connsiteY2" fmla="*/ 1034920 h 1034920"/>
              <a:gd name="connsiteX3" fmla="*/ 383654 w 1343880"/>
              <a:gd name="connsiteY3" fmla="*/ 928668 h 1034920"/>
              <a:gd name="connsiteX4" fmla="*/ 0 w 1343880"/>
              <a:gd name="connsiteY4" fmla="*/ 0 h 1034920"/>
              <a:gd name="connsiteX0" fmla="*/ 0 w 1343880"/>
              <a:gd name="connsiteY0" fmla="*/ 0 h 1034920"/>
              <a:gd name="connsiteX1" fmla="*/ 960878 w 1343880"/>
              <a:gd name="connsiteY1" fmla="*/ 140323 h 1034920"/>
              <a:gd name="connsiteX2" fmla="*/ 1343880 w 1343880"/>
              <a:gd name="connsiteY2" fmla="*/ 1034920 h 1034920"/>
              <a:gd name="connsiteX3" fmla="*/ 383654 w 1343880"/>
              <a:gd name="connsiteY3" fmla="*/ 928668 h 1034920"/>
              <a:gd name="connsiteX4" fmla="*/ 0 w 1343880"/>
              <a:gd name="connsiteY4" fmla="*/ 0 h 1034920"/>
              <a:gd name="connsiteX0" fmla="*/ 0 w 1346208"/>
              <a:gd name="connsiteY0" fmla="*/ 0 h 1022946"/>
              <a:gd name="connsiteX1" fmla="*/ 963206 w 1346208"/>
              <a:gd name="connsiteY1" fmla="*/ 128349 h 1022946"/>
              <a:gd name="connsiteX2" fmla="*/ 1346208 w 1346208"/>
              <a:gd name="connsiteY2" fmla="*/ 1022946 h 1022946"/>
              <a:gd name="connsiteX3" fmla="*/ 385982 w 1346208"/>
              <a:gd name="connsiteY3" fmla="*/ 916694 h 1022946"/>
              <a:gd name="connsiteX4" fmla="*/ 0 w 1346208"/>
              <a:gd name="connsiteY4" fmla="*/ 0 h 1022946"/>
              <a:gd name="connsiteX0" fmla="*/ 0 w 1346208"/>
              <a:gd name="connsiteY0" fmla="*/ 324641 h 1347587"/>
              <a:gd name="connsiteX1" fmla="*/ 805768 w 1346208"/>
              <a:gd name="connsiteY1" fmla="*/ 0 h 1347587"/>
              <a:gd name="connsiteX2" fmla="*/ 1346208 w 1346208"/>
              <a:gd name="connsiteY2" fmla="*/ 1347587 h 1347587"/>
              <a:gd name="connsiteX3" fmla="*/ 385982 w 1346208"/>
              <a:gd name="connsiteY3" fmla="*/ 1241335 h 1347587"/>
              <a:gd name="connsiteX4" fmla="*/ 0 w 1346208"/>
              <a:gd name="connsiteY4" fmla="*/ 324641 h 1347587"/>
              <a:gd name="connsiteX0" fmla="*/ 0 w 1161591"/>
              <a:gd name="connsiteY0" fmla="*/ 324641 h 1241335"/>
              <a:gd name="connsiteX1" fmla="*/ 805768 w 1161591"/>
              <a:gd name="connsiteY1" fmla="*/ 0 h 1241335"/>
              <a:gd name="connsiteX2" fmla="*/ 1161591 w 1161591"/>
              <a:gd name="connsiteY2" fmla="*/ 925235 h 1241335"/>
              <a:gd name="connsiteX3" fmla="*/ 385982 w 1161591"/>
              <a:gd name="connsiteY3" fmla="*/ 1241335 h 1241335"/>
              <a:gd name="connsiteX4" fmla="*/ 0 w 1161591"/>
              <a:gd name="connsiteY4" fmla="*/ 324641 h 1241335"/>
              <a:gd name="connsiteX0" fmla="*/ 0 w 1161591"/>
              <a:gd name="connsiteY0" fmla="*/ 324641 h 1662421"/>
              <a:gd name="connsiteX1" fmla="*/ 805768 w 1161591"/>
              <a:gd name="connsiteY1" fmla="*/ 0 h 1662421"/>
              <a:gd name="connsiteX2" fmla="*/ 1161591 w 1161591"/>
              <a:gd name="connsiteY2" fmla="*/ 925235 h 1662421"/>
              <a:gd name="connsiteX3" fmla="*/ 528343 w 1161591"/>
              <a:gd name="connsiteY3" fmla="*/ 1662421 h 1662421"/>
              <a:gd name="connsiteX4" fmla="*/ 0 w 1161591"/>
              <a:gd name="connsiteY4" fmla="*/ 324641 h 1662421"/>
              <a:gd name="connsiteX0" fmla="*/ 0 w 1150461"/>
              <a:gd name="connsiteY0" fmla="*/ 324641 h 1662421"/>
              <a:gd name="connsiteX1" fmla="*/ 805768 w 1150461"/>
              <a:gd name="connsiteY1" fmla="*/ 0 h 1662421"/>
              <a:gd name="connsiteX2" fmla="*/ 1150461 w 1150461"/>
              <a:gd name="connsiteY2" fmla="*/ 914519 h 1662421"/>
              <a:gd name="connsiteX3" fmla="*/ 528343 w 1150461"/>
              <a:gd name="connsiteY3" fmla="*/ 1662421 h 1662421"/>
              <a:gd name="connsiteX4" fmla="*/ 0 w 1150461"/>
              <a:gd name="connsiteY4" fmla="*/ 324641 h 1662421"/>
              <a:gd name="connsiteX0" fmla="*/ 0 w 941246"/>
              <a:gd name="connsiteY0" fmla="*/ 751546 h 1662421"/>
              <a:gd name="connsiteX1" fmla="*/ 596553 w 941246"/>
              <a:gd name="connsiteY1" fmla="*/ 0 h 1662421"/>
              <a:gd name="connsiteX2" fmla="*/ 941246 w 941246"/>
              <a:gd name="connsiteY2" fmla="*/ 914519 h 1662421"/>
              <a:gd name="connsiteX3" fmla="*/ 319128 w 941246"/>
              <a:gd name="connsiteY3" fmla="*/ 1662421 h 1662421"/>
              <a:gd name="connsiteX4" fmla="*/ 0 w 941246"/>
              <a:gd name="connsiteY4" fmla="*/ 751546 h 1662421"/>
              <a:gd name="connsiteX0" fmla="*/ 0 w 947651"/>
              <a:gd name="connsiteY0" fmla="*/ 756393 h 1662421"/>
              <a:gd name="connsiteX1" fmla="*/ 602958 w 947651"/>
              <a:gd name="connsiteY1" fmla="*/ 0 h 1662421"/>
              <a:gd name="connsiteX2" fmla="*/ 947651 w 947651"/>
              <a:gd name="connsiteY2" fmla="*/ 914519 h 1662421"/>
              <a:gd name="connsiteX3" fmla="*/ 325533 w 947651"/>
              <a:gd name="connsiteY3" fmla="*/ 1662421 h 1662421"/>
              <a:gd name="connsiteX4" fmla="*/ 0 w 947651"/>
              <a:gd name="connsiteY4" fmla="*/ 756393 h 1662421"/>
              <a:gd name="connsiteX0" fmla="*/ 0 w 959322"/>
              <a:gd name="connsiteY0" fmla="*/ 759937 h 1662421"/>
              <a:gd name="connsiteX1" fmla="*/ 614629 w 959322"/>
              <a:gd name="connsiteY1" fmla="*/ 0 h 1662421"/>
              <a:gd name="connsiteX2" fmla="*/ 959322 w 959322"/>
              <a:gd name="connsiteY2" fmla="*/ 914519 h 1662421"/>
              <a:gd name="connsiteX3" fmla="*/ 337204 w 959322"/>
              <a:gd name="connsiteY3" fmla="*/ 1662421 h 1662421"/>
              <a:gd name="connsiteX4" fmla="*/ 0 w 959322"/>
              <a:gd name="connsiteY4" fmla="*/ 759937 h 1662421"/>
              <a:gd name="connsiteX0" fmla="*/ 0 w 959322"/>
              <a:gd name="connsiteY0" fmla="*/ 759937 h 1667810"/>
              <a:gd name="connsiteX1" fmla="*/ 614629 w 959322"/>
              <a:gd name="connsiteY1" fmla="*/ 0 h 1667810"/>
              <a:gd name="connsiteX2" fmla="*/ 959322 w 959322"/>
              <a:gd name="connsiteY2" fmla="*/ 914519 h 1667810"/>
              <a:gd name="connsiteX3" fmla="*/ 345058 w 959322"/>
              <a:gd name="connsiteY3" fmla="*/ 1667810 h 1667810"/>
              <a:gd name="connsiteX4" fmla="*/ 0 w 959322"/>
              <a:gd name="connsiteY4" fmla="*/ 759937 h 1667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22" h="1667810">
                <a:moveTo>
                  <a:pt x="0" y="759937"/>
                </a:moveTo>
                <a:lnTo>
                  <a:pt x="614629" y="0"/>
                </a:lnTo>
                <a:lnTo>
                  <a:pt x="959322" y="914519"/>
                </a:lnTo>
                <a:lnTo>
                  <a:pt x="345058" y="1667810"/>
                </a:lnTo>
                <a:lnTo>
                  <a:pt x="0" y="759937"/>
                </a:lnTo>
                <a:close/>
              </a:path>
            </a:pathLst>
          </a:custGeom>
          <a:blipFill dpi="0" rotWithShape="1">
            <a:blip r:embed="rId8">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cxnSp>
        <p:nvCxnSpPr>
          <p:cNvPr id="28" name="Straight Connector 27">
            <a:extLst>
              <a:ext uri="{FF2B5EF4-FFF2-40B4-BE49-F238E27FC236}">
                <a16:creationId xmlns:a16="http://schemas.microsoft.com/office/drawing/2014/main" id="{75FB905C-D981-42D4-A5E0-66EF5626226E}"/>
              </a:ext>
            </a:extLst>
          </p:cNvPr>
          <p:cNvCxnSpPr>
            <a:cxnSpLocks/>
          </p:cNvCxnSpPr>
          <p:nvPr/>
        </p:nvCxnSpPr>
        <p:spPr>
          <a:xfrm flipV="1">
            <a:off x="3615592" y="5366031"/>
            <a:ext cx="1419575" cy="637422"/>
          </a:xfrm>
          <a:prstGeom prst="line">
            <a:avLst/>
          </a:prstGeom>
          <a:ln w="127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059F6E3-5917-4DC3-8C4A-EB081CC802FF}"/>
                  </a:ext>
                </a:extLst>
              </p:cNvPr>
              <p:cNvSpPr txBox="1"/>
              <p:nvPr/>
            </p:nvSpPr>
            <p:spPr>
              <a:xfrm>
                <a:off x="4026644" y="5714983"/>
                <a:ext cx="3462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𝑧</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9" name="TextBox 28">
                <a:extLst>
                  <a:ext uri="{FF2B5EF4-FFF2-40B4-BE49-F238E27FC236}">
                    <a16:creationId xmlns:a16="http://schemas.microsoft.com/office/drawing/2014/main" id="{D059F6E3-5917-4DC3-8C4A-EB081CC802FF}"/>
                  </a:ext>
                </a:extLst>
              </p:cNvPr>
              <p:cNvSpPr txBox="1">
                <a:spLocks noRot="1" noChangeAspect="1" noMove="1" noResize="1" noEditPoints="1" noAdjustHandles="1" noChangeArrowheads="1" noChangeShapeType="1" noTextEdit="1"/>
              </p:cNvSpPr>
              <p:nvPr/>
            </p:nvSpPr>
            <p:spPr>
              <a:xfrm>
                <a:off x="4026644" y="5714983"/>
                <a:ext cx="346249" cy="492443"/>
              </a:xfrm>
              <a:prstGeom prst="rect">
                <a:avLst/>
              </a:prstGeom>
              <a:blipFill>
                <a:blip r:embed="rId9"/>
                <a:stretch>
                  <a:fillRect/>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C21A2B2B-D01E-4177-A67F-7538C1D5CFEE}"/>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214801" y="1203106"/>
            <a:ext cx="988734" cy="601530"/>
          </a:xfrm>
          <a:prstGeom prst="rect">
            <a:avLst/>
          </a:prstGeom>
          <a:scene3d>
            <a:camera prst="isometricOffAxis2Left"/>
            <a:lightRig rig="threePt" dir="t"/>
          </a:scene3d>
        </p:spPr>
      </p:pic>
      <p:cxnSp>
        <p:nvCxnSpPr>
          <p:cNvPr id="31" name="Straight Connector 30">
            <a:extLst>
              <a:ext uri="{FF2B5EF4-FFF2-40B4-BE49-F238E27FC236}">
                <a16:creationId xmlns:a16="http://schemas.microsoft.com/office/drawing/2014/main" id="{29F63387-902C-419A-89D5-77B9562831BE}"/>
              </a:ext>
            </a:extLst>
          </p:cNvPr>
          <p:cNvCxnSpPr>
            <a:cxnSpLocks/>
          </p:cNvCxnSpPr>
          <p:nvPr/>
        </p:nvCxnSpPr>
        <p:spPr>
          <a:xfrm flipH="1">
            <a:off x="10748836" y="1757925"/>
            <a:ext cx="633102" cy="299357"/>
          </a:xfrm>
          <a:prstGeom prst="line">
            <a:avLst/>
          </a:prstGeom>
          <a:ln w="12700">
            <a:solidFill>
              <a:schemeClr val="tx1"/>
            </a:solidFill>
            <a:prstDash val="sysDash"/>
            <a:headEnd type="stealth" w="med" len="lg"/>
            <a:tailEnd type="none" w="lg" len="lg"/>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661F660D-387C-46CC-9239-47BF68A4E5E3}"/>
              </a:ext>
            </a:extLst>
          </p:cNvPr>
          <p:cNvGrpSpPr/>
          <p:nvPr/>
        </p:nvGrpSpPr>
        <p:grpSpPr>
          <a:xfrm>
            <a:off x="700260" y="2137438"/>
            <a:ext cx="4406883" cy="1093368"/>
            <a:chOff x="626914" y="274693"/>
            <a:chExt cx="4406883" cy="1093368"/>
          </a:xfrm>
        </p:grpSpPr>
        <p:cxnSp>
          <p:nvCxnSpPr>
            <p:cNvPr id="43" name="Straight Connector 42">
              <a:extLst>
                <a:ext uri="{FF2B5EF4-FFF2-40B4-BE49-F238E27FC236}">
                  <a16:creationId xmlns:a16="http://schemas.microsoft.com/office/drawing/2014/main" id="{0F53B39F-91C6-4650-A7F2-5AB54EF2B23F}"/>
                </a:ext>
              </a:extLst>
            </p:cNvPr>
            <p:cNvCxnSpPr>
              <a:cxnSpLocks/>
            </p:cNvCxnSpPr>
            <p:nvPr/>
          </p:nvCxnSpPr>
          <p:spPr>
            <a:xfrm flipH="1">
              <a:off x="725015" y="1071393"/>
              <a:ext cx="622541" cy="0"/>
            </a:xfrm>
            <a:prstGeom prst="line">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B41A576-EBBB-4C01-A911-486475BE966C}"/>
                </a:ext>
              </a:extLst>
            </p:cNvPr>
            <p:cNvSpPr txBox="1"/>
            <p:nvPr/>
          </p:nvSpPr>
          <p:spPr>
            <a:xfrm>
              <a:off x="1604797" y="844841"/>
              <a:ext cx="3429000" cy="523220"/>
            </a:xfrm>
            <a:prstGeom prst="rect">
              <a:avLst/>
            </a:prstGeom>
            <a:noFill/>
          </p:spPr>
          <p:txBody>
            <a:bodyPr wrap="square">
              <a:spAutoFit/>
            </a:bodyPr>
            <a:lstStyle/>
            <a:p>
              <a:r>
                <a:rPr lang="en-US" sz="2800" dirty="0">
                  <a:latin typeface="CMU Serif" panose="02000603000000000000" pitchFamily="2" charset="0"/>
                  <a:ea typeface="CMU Serif" panose="02000603000000000000" pitchFamily="2" charset="0"/>
                  <a:cs typeface="CMU Serif" panose="02000603000000000000" pitchFamily="2" charset="0"/>
                </a:rPr>
                <a:t>LOS</a:t>
              </a:r>
            </a:p>
          </p:txBody>
        </p:sp>
        <p:pic>
          <p:nvPicPr>
            <p:cNvPr id="45" name="Picture 44">
              <a:extLst>
                <a:ext uri="{FF2B5EF4-FFF2-40B4-BE49-F238E27FC236}">
                  <a16:creationId xmlns:a16="http://schemas.microsoft.com/office/drawing/2014/main" id="{7CE9AB22-25A3-4B66-9236-A93EC6696D0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6914" y="274693"/>
              <a:ext cx="809265" cy="492343"/>
            </a:xfrm>
            <a:prstGeom prst="rect">
              <a:avLst/>
            </a:prstGeom>
          </p:spPr>
        </p:pic>
        <p:sp>
          <p:nvSpPr>
            <p:cNvPr id="46" name="TextBox 45">
              <a:extLst>
                <a:ext uri="{FF2B5EF4-FFF2-40B4-BE49-F238E27FC236}">
                  <a16:creationId xmlns:a16="http://schemas.microsoft.com/office/drawing/2014/main" id="{5A7F3291-A542-4A7D-A402-2D0731354D7C}"/>
                </a:ext>
              </a:extLst>
            </p:cNvPr>
            <p:cNvSpPr txBox="1"/>
            <p:nvPr/>
          </p:nvSpPr>
          <p:spPr>
            <a:xfrm>
              <a:off x="1599341" y="343120"/>
              <a:ext cx="3429000" cy="523220"/>
            </a:xfrm>
            <a:prstGeom prst="rect">
              <a:avLst/>
            </a:prstGeom>
            <a:noFill/>
          </p:spPr>
          <p:txBody>
            <a:bodyPr wrap="square">
              <a:spAutoFit/>
            </a:bodyPr>
            <a:lstStyle/>
            <a:p>
              <a:r>
                <a:rPr lang="en-US" sz="2800" dirty="0">
                  <a:solidFill>
                    <a:srgbClr val="0070C0"/>
                  </a:solidFill>
                  <a:latin typeface="CMU Serif" panose="02000603000000000000" pitchFamily="2" charset="0"/>
                  <a:ea typeface="CMU Serif" panose="02000603000000000000" pitchFamily="2" charset="0"/>
                  <a:cs typeface="CMU Serif" panose="02000603000000000000" pitchFamily="2" charset="0"/>
                </a:rPr>
                <a:t>observer</a:t>
              </a:r>
            </a:p>
          </p:txBody>
        </p:sp>
      </p:grpSp>
      <p:sp>
        <p:nvSpPr>
          <p:cNvPr id="33" name="TextBox 32">
            <a:extLst>
              <a:ext uri="{FF2B5EF4-FFF2-40B4-BE49-F238E27FC236}">
                <a16:creationId xmlns:a16="http://schemas.microsoft.com/office/drawing/2014/main" id="{21B8719A-0082-4F2D-8D84-461CD8E8D410}"/>
              </a:ext>
            </a:extLst>
          </p:cNvPr>
          <p:cNvSpPr txBox="1"/>
          <p:nvPr/>
        </p:nvSpPr>
        <p:spPr>
          <a:xfrm rot="20103710">
            <a:off x="8223549" y="3565894"/>
            <a:ext cx="7872255" cy="461665"/>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Separated Screens Geometry </a:t>
            </a:r>
          </a:p>
        </p:txBody>
      </p:sp>
      <p:cxnSp>
        <p:nvCxnSpPr>
          <p:cNvPr id="34" name="Straight Arrow Connector 33">
            <a:extLst>
              <a:ext uri="{FF2B5EF4-FFF2-40B4-BE49-F238E27FC236}">
                <a16:creationId xmlns:a16="http://schemas.microsoft.com/office/drawing/2014/main" id="{B01F1B34-1EBF-4ED7-8A5B-12F7D9A59314}"/>
              </a:ext>
            </a:extLst>
          </p:cNvPr>
          <p:cNvCxnSpPr/>
          <p:nvPr/>
        </p:nvCxnSpPr>
        <p:spPr>
          <a:xfrm flipH="1">
            <a:off x="5516886" y="4058982"/>
            <a:ext cx="102640" cy="913236"/>
          </a:xfrm>
          <a:prstGeom prst="straightConnector1">
            <a:avLst/>
          </a:prstGeom>
          <a:ln w="254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E6F1DF64-1766-4840-BFF2-5B4A425C7A0A}"/>
              </a:ext>
            </a:extLst>
          </p:cNvPr>
          <p:cNvSpPr/>
          <p:nvPr/>
        </p:nvSpPr>
        <p:spPr>
          <a:xfrm rot="16200000">
            <a:off x="1329444" y="4087765"/>
            <a:ext cx="1174095" cy="3209813"/>
          </a:xfrm>
          <a:prstGeom prst="arc">
            <a:avLst/>
          </a:prstGeom>
          <a:ln w="25400">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36" name="Arc 35">
            <a:extLst>
              <a:ext uri="{FF2B5EF4-FFF2-40B4-BE49-F238E27FC236}">
                <a16:creationId xmlns:a16="http://schemas.microsoft.com/office/drawing/2014/main" id="{4A20F849-AFA0-4395-BD12-9B107EE571AC}"/>
              </a:ext>
            </a:extLst>
          </p:cNvPr>
          <p:cNvSpPr/>
          <p:nvPr/>
        </p:nvSpPr>
        <p:spPr>
          <a:xfrm rot="14638761">
            <a:off x="6768292" y="4439990"/>
            <a:ext cx="1174095" cy="1240948"/>
          </a:xfrm>
          <a:prstGeom prst="arc">
            <a:avLst/>
          </a:prstGeom>
          <a:ln w="25400">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37" name="Rectangle 36">
            <a:extLst>
              <a:ext uri="{FF2B5EF4-FFF2-40B4-BE49-F238E27FC236}">
                <a16:creationId xmlns:a16="http://schemas.microsoft.com/office/drawing/2014/main" id="{B22588C5-0D6F-4416-885B-CB8D13D2A8A8}"/>
              </a:ext>
            </a:extLst>
          </p:cNvPr>
          <p:cNvSpPr/>
          <p:nvPr/>
        </p:nvSpPr>
        <p:spPr>
          <a:xfrm rot="20087195">
            <a:off x="7084940" y="2039608"/>
            <a:ext cx="1280458" cy="497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cxnSp>
        <p:nvCxnSpPr>
          <p:cNvPr id="38" name="Straight Connector 37">
            <a:extLst>
              <a:ext uri="{FF2B5EF4-FFF2-40B4-BE49-F238E27FC236}">
                <a16:creationId xmlns:a16="http://schemas.microsoft.com/office/drawing/2014/main" id="{2A827F47-8C5A-44A4-9F07-363634817F00}"/>
              </a:ext>
            </a:extLst>
          </p:cNvPr>
          <p:cNvCxnSpPr>
            <a:cxnSpLocks/>
          </p:cNvCxnSpPr>
          <p:nvPr/>
        </p:nvCxnSpPr>
        <p:spPr>
          <a:xfrm flipH="1">
            <a:off x="7702304" y="2087457"/>
            <a:ext cx="755743" cy="30961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E7807D-7525-416B-8632-77F32F5392AB}"/>
              </a:ext>
            </a:extLst>
          </p:cNvPr>
          <p:cNvCxnSpPr>
            <a:cxnSpLocks/>
          </p:cNvCxnSpPr>
          <p:nvPr/>
        </p:nvCxnSpPr>
        <p:spPr>
          <a:xfrm>
            <a:off x="7396421" y="1611133"/>
            <a:ext cx="317441" cy="794771"/>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2F0981A-DB27-49DF-A45D-56ED3C4C7F52}"/>
              </a:ext>
            </a:extLst>
          </p:cNvPr>
          <p:cNvSpPr/>
          <p:nvPr/>
        </p:nvSpPr>
        <p:spPr>
          <a:xfrm rot="20298848">
            <a:off x="7680027" y="2237083"/>
            <a:ext cx="131692" cy="1353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erif" panose="02000603000000000000" pitchFamily="2" charset="0"/>
              <a:ea typeface="CMU Serif" panose="02000603000000000000" pitchFamily="2" charset="0"/>
              <a:cs typeface="CMU Serif" panose="02000603000000000000" pitchFamily="2"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716F126-A711-4CF0-B3E2-DBA59693D742}"/>
                  </a:ext>
                </a:extLst>
              </p:cNvPr>
              <p:cNvSpPr txBox="1"/>
              <p:nvPr/>
            </p:nvSpPr>
            <p:spPr>
              <a:xfrm rot="20170074">
                <a:off x="8199776" y="1566498"/>
                <a:ext cx="5709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𝑥</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41" name="TextBox 40">
                <a:extLst>
                  <a:ext uri="{FF2B5EF4-FFF2-40B4-BE49-F238E27FC236}">
                    <a16:creationId xmlns:a16="http://schemas.microsoft.com/office/drawing/2014/main" id="{2716F126-A711-4CF0-B3E2-DBA59693D742}"/>
                  </a:ext>
                </a:extLst>
              </p:cNvPr>
              <p:cNvSpPr txBox="1">
                <a:spLocks noRot="1" noChangeAspect="1" noMove="1" noResize="1" noEditPoints="1" noAdjustHandles="1" noChangeArrowheads="1" noChangeShapeType="1" noTextEdit="1"/>
              </p:cNvSpPr>
              <p:nvPr/>
            </p:nvSpPr>
            <p:spPr>
              <a:xfrm rot="20170074">
                <a:off x="8199776" y="1566498"/>
                <a:ext cx="570926" cy="4924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7142208-2402-44A6-B71C-F47C00A7427E}"/>
                  </a:ext>
                </a:extLst>
              </p:cNvPr>
              <p:cNvSpPr txBox="1"/>
              <p:nvPr/>
            </p:nvSpPr>
            <p:spPr>
              <a:xfrm rot="20136257">
                <a:off x="7395025" y="1299797"/>
                <a:ext cx="583044" cy="531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𝑦</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42" name="TextBox 41">
                <a:extLst>
                  <a:ext uri="{FF2B5EF4-FFF2-40B4-BE49-F238E27FC236}">
                    <a16:creationId xmlns:a16="http://schemas.microsoft.com/office/drawing/2014/main" id="{87142208-2402-44A6-B71C-F47C00A7427E}"/>
                  </a:ext>
                </a:extLst>
              </p:cNvPr>
              <p:cNvSpPr txBox="1">
                <a:spLocks noRot="1" noChangeAspect="1" noMove="1" noResize="1" noEditPoints="1" noAdjustHandles="1" noChangeArrowheads="1" noChangeShapeType="1" noTextEdit="1"/>
              </p:cNvSpPr>
              <p:nvPr/>
            </p:nvSpPr>
            <p:spPr>
              <a:xfrm rot="20136257">
                <a:off x="7395025" y="1299797"/>
                <a:ext cx="583044" cy="531299"/>
              </a:xfrm>
              <a:prstGeom prst="rect">
                <a:avLst/>
              </a:prstGeom>
              <a:blipFill>
                <a:blip r:embed="rId12"/>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CE145F14-00C2-4F90-BD51-FDBB42810C8B}"/>
              </a:ext>
            </a:extLst>
          </p:cNvPr>
          <p:cNvSpPr txBox="1"/>
          <p:nvPr/>
        </p:nvSpPr>
        <p:spPr>
          <a:xfrm>
            <a:off x="102377" y="639233"/>
            <a:ext cx="6114986" cy="1384995"/>
          </a:xfrm>
          <a:prstGeom prst="rect">
            <a:avLst/>
          </a:prstGeom>
          <a:noFill/>
        </p:spPr>
        <p:txBody>
          <a:bodyPr wrap="square">
            <a:spAutoFit/>
          </a:bodyPr>
          <a:lstStyle/>
          <a:p>
            <a:r>
              <a:rPr lang="en-US" altLang="en-US" sz="3200" dirty="0">
                <a:latin typeface="CMU Serif" panose="02000603000000000000" pitchFamily="2" charset="0"/>
                <a:ea typeface="CMU Serif" panose="02000603000000000000" pitchFamily="2" charset="0"/>
                <a:cs typeface="CMU Serif" panose="02000603000000000000" pitchFamily="2" charset="0"/>
              </a:rPr>
              <a:t>T</a:t>
            </a:r>
            <a:r>
              <a:rPr kumimoji="0" lang="en-US" altLang="en-US" sz="3200" i="0" u="none" strike="noStrike" cap="none" normalizeH="0" baseline="0" dirty="0">
                <a:ln>
                  <a:noFill/>
                </a:ln>
                <a:solidFill>
                  <a:schemeClr val="tx1"/>
                </a:solidFill>
                <a:effectLst/>
                <a:latin typeface="CMU Serif" panose="02000603000000000000" pitchFamily="2" charset="0"/>
                <a:ea typeface="CMU Serif" panose="02000603000000000000" pitchFamily="2" charset="0"/>
                <a:cs typeface="CMU Serif" panose="02000603000000000000" pitchFamily="2" charset="0"/>
              </a:rPr>
              <a:t>wo sources of fluctuations:</a:t>
            </a:r>
            <a:br>
              <a:rPr kumimoji="0" lang="en-US" altLang="en-US" sz="2800" i="0" u="none" strike="noStrike" cap="none" normalizeH="0" baseline="0" dirty="0">
                <a:ln>
                  <a:noFill/>
                </a:ln>
                <a:solidFill>
                  <a:schemeClr val="tx1"/>
                </a:solidFill>
                <a:effectLst/>
                <a:latin typeface="CMU Serif" panose="02000603000000000000" pitchFamily="2" charset="0"/>
                <a:ea typeface="CMU Serif" panose="02000603000000000000" pitchFamily="2" charset="0"/>
                <a:cs typeface="CMU Serif" panose="02000603000000000000" pitchFamily="2" charset="0"/>
              </a:rPr>
            </a:br>
            <a:r>
              <a:rPr kumimoji="0" lang="en-US" altLang="en-US" sz="2600" i="0" u="none" strike="noStrike" cap="none" normalizeH="0" baseline="0" dirty="0">
                <a:ln>
                  <a:noFill/>
                </a:ln>
                <a:solidFill>
                  <a:srgbClr val="00B050"/>
                </a:solidFill>
                <a:effectLst/>
                <a:latin typeface="CMU Serif" panose="02000603000000000000" pitchFamily="2" charset="0"/>
                <a:ea typeface="CMU Serif" panose="02000603000000000000" pitchFamily="2" charset="0"/>
                <a:cs typeface="CMU Serif" panose="02000603000000000000" pitchFamily="2" charset="0"/>
              </a:rPr>
              <a:t>(</a:t>
            </a:r>
            <a:r>
              <a:rPr kumimoji="0" lang="en-US" altLang="en-US" sz="2600" i="0" u="none" strike="noStrike" cap="none" normalizeH="0" baseline="0" dirty="0" err="1">
                <a:ln>
                  <a:noFill/>
                </a:ln>
                <a:solidFill>
                  <a:srgbClr val="00B050"/>
                </a:solidFill>
                <a:effectLst/>
                <a:latin typeface="CMU Serif" panose="02000603000000000000" pitchFamily="2" charset="0"/>
                <a:ea typeface="CMU Serif" panose="02000603000000000000" pitchFamily="2" charset="0"/>
                <a:cs typeface="CMU Serif" panose="02000603000000000000" pitchFamily="2" charset="0"/>
              </a:rPr>
              <a:t>i</a:t>
            </a:r>
            <a:r>
              <a:rPr kumimoji="0" lang="en-US" altLang="en-US" sz="2600" i="0" u="none" strike="noStrike" cap="none" normalizeH="0" baseline="0" dirty="0">
                <a:ln>
                  <a:noFill/>
                </a:ln>
                <a:solidFill>
                  <a:srgbClr val="00B050"/>
                </a:solidFill>
                <a:effectLst/>
                <a:latin typeface="CMU Serif" panose="02000603000000000000" pitchFamily="2" charset="0"/>
                <a:ea typeface="CMU Serif" panose="02000603000000000000" pitchFamily="2" charset="0"/>
                <a:cs typeface="CMU Serif" panose="02000603000000000000" pitchFamily="2" charset="0"/>
              </a:rPr>
              <a:t>) intrinsic synchrotron polarization</a:t>
            </a:r>
            <a:r>
              <a:rPr kumimoji="0" lang="en-US" altLang="en-US" sz="2600" i="0" u="none" strike="noStrike" cap="none" normalizeH="0" baseline="0" dirty="0">
                <a:ln>
                  <a:noFill/>
                </a:ln>
                <a:solidFill>
                  <a:schemeClr val="tx1"/>
                </a:solidFill>
                <a:effectLst/>
                <a:latin typeface="CMU Serif" panose="02000603000000000000" pitchFamily="2" charset="0"/>
                <a:ea typeface="CMU Serif" panose="02000603000000000000" pitchFamily="2" charset="0"/>
                <a:cs typeface="CMU Serif" panose="02000603000000000000" pitchFamily="2" charset="0"/>
              </a:rPr>
              <a:t> </a:t>
            </a:r>
          </a:p>
          <a:p>
            <a:r>
              <a:rPr kumimoji="0" lang="en-US" altLang="en-US" sz="2600" i="0" u="none" strike="noStrike" cap="none" normalizeH="0" baseline="0" dirty="0">
                <a:ln>
                  <a:noFill/>
                </a:ln>
                <a:solidFill>
                  <a:srgbClr val="FF0000"/>
                </a:solidFill>
                <a:effectLst/>
                <a:latin typeface="CMU Serif" panose="02000603000000000000" pitchFamily="2" charset="0"/>
                <a:ea typeface="CMU Serif" panose="02000603000000000000" pitchFamily="2" charset="0"/>
                <a:cs typeface="CMU Serif" panose="02000603000000000000" pitchFamily="2" charset="0"/>
              </a:rPr>
              <a:t>(</a:t>
            </a:r>
            <a:r>
              <a:rPr lang="en-US" altLang="en-US" sz="2600" dirty="0">
                <a:solidFill>
                  <a:srgbClr val="FF0000"/>
                </a:solidFill>
                <a:latin typeface="CMU Serif" panose="02000603000000000000" pitchFamily="2" charset="0"/>
                <a:ea typeface="CMU Serif" panose="02000603000000000000" pitchFamily="2" charset="0"/>
                <a:cs typeface="CMU Serif" panose="02000603000000000000" pitchFamily="2" charset="0"/>
              </a:rPr>
              <a:t>ii</a:t>
            </a:r>
            <a:r>
              <a:rPr kumimoji="0" lang="en-US" altLang="en-US" sz="2600" i="0" u="none" strike="noStrike" cap="none" normalizeH="0" baseline="0" dirty="0">
                <a:ln>
                  <a:noFill/>
                </a:ln>
                <a:solidFill>
                  <a:srgbClr val="FF0000"/>
                </a:solidFill>
                <a:effectLst/>
                <a:latin typeface="CMU Serif" panose="02000603000000000000" pitchFamily="2" charset="0"/>
                <a:ea typeface="CMU Serif" panose="02000603000000000000" pitchFamily="2" charset="0"/>
                <a:cs typeface="CMU Serif" panose="02000603000000000000" pitchFamily="2" charset="0"/>
              </a:rPr>
              <a:t>) Faraday rotation</a:t>
            </a:r>
            <a:endParaRPr lang="en-US" sz="2600" dirty="0">
              <a:solidFill>
                <a:srgbClr val="FF0000"/>
              </a:solidFill>
            </a:endParaRPr>
          </a:p>
        </p:txBody>
      </p:sp>
      <p:cxnSp>
        <p:nvCxnSpPr>
          <p:cNvPr id="51" name="Straight Connector 50">
            <a:extLst>
              <a:ext uri="{FF2B5EF4-FFF2-40B4-BE49-F238E27FC236}">
                <a16:creationId xmlns:a16="http://schemas.microsoft.com/office/drawing/2014/main" id="{D5EF1D65-71A0-44CB-9479-F1FBEFE7DCF4}"/>
              </a:ext>
            </a:extLst>
          </p:cNvPr>
          <p:cNvCxnSpPr>
            <a:cxnSpLocks/>
          </p:cNvCxnSpPr>
          <p:nvPr/>
        </p:nvCxnSpPr>
        <p:spPr>
          <a:xfrm flipH="1" flipV="1">
            <a:off x="189975" y="630019"/>
            <a:ext cx="8220391" cy="32387"/>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6EE4BB0-909F-4CB2-B599-7A76DED9FFD7}"/>
              </a:ext>
            </a:extLst>
          </p:cNvPr>
          <p:cNvCxnSpPr>
            <a:cxnSpLocks/>
          </p:cNvCxnSpPr>
          <p:nvPr/>
        </p:nvCxnSpPr>
        <p:spPr>
          <a:xfrm flipH="1" flipV="1">
            <a:off x="137148" y="2034044"/>
            <a:ext cx="3707061" cy="22548"/>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545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0" y="147569"/>
            <a:ext cx="1219200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CMU Serif" panose="02000603000000000000" pitchFamily="2" charset="0"/>
                <a:ea typeface="CMU Serif" panose="02000603000000000000" pitchFamily="2" charset="0"/>
                <a:cs typeface="CMU Serif" panose="02000603000000000000" pitchFamily="2" charset="0"/>
              </a:rPr>
              <a:t>Propagation geometries: separated screen and mixed volume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1B1F905-A66D-44D2-85EE-4F2EF4F30BEF}"/>
                  </a:ext>
                </a:extLst>
              </p:cNvPr>
              <p:cNvSpPr txBox="1"/>
              <p:nvPr/>
            </p:nvSpPr>
            <p:spPr>
              <a:xfrm>
                <a:off x="7242262" y="3201637"/>
                <a:ext cx="4165243"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l-GR" sz="2400" b="0" i="1">
                          <a:latin typeface="Cambria Math" panose="02040503050406030204" pitchFamily="18" charset="0"/>
                        </a:rPr>
                        <m:t>𝜆</m:t>
                      </m:r>
                      <m:r>
                        <a:rPr lang="el-GR" sz="2400" b="0" i="1">
                          <a:latin typeface="Cambria Math" panose="02040503050406030204" pitchFamily="18" charset="0"/>
                        </a:rPr>
                        <m:t>) =</m:t>
                      </m:r>
                      <m:nary>
                        <m:naryPr>
                          <m:limLoc m:val="undOvr"/>
                          <m:subHide m:val="on"/>
                          <m:supHide m:val="on"/>
                          <m:ctrlPr>
                            <a:rPr lang="el-GR" sz="2400" i="1" smtClean="0">
                              <a:latin typeface="Cambria Math" panose="02040503050406030204" pitchFamily="18" charset="0"/>
                            </a:rPr>
                          </m:ctrlPr>
                        </m:naryPr>
                        <m:sub/>
                        <m:sup/>
                        <m:e>
                          <m:r>
                            <a:rPr lang="el-GR" sz="2400" b="0" i="1" smtClean="0">
                              <a:latin typeface="Cambria Math" panose="02040503050406030204" pitchFamily="18" charset="0"/>
                              <a:ea typeface="Cambria Math" panose="02040503050406030204" pitchFamily="18" charset="0"/>
                            </a:rPr>
                            <m:t>𝛱</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e>
                      </m:nary>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2</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l-GR" sz="2400" b="0" i="1" smtClean="0">
                              <a:latin typeface="Cambria Math" panose="02040503050406030204" pitchFamily="18" charset="0"/>
                              <a:ea typeface="Cambria Math" panose="02040503050406030204" pitchFamily="18" charset="0"/>
                            </a:rPr>
                            <m:t>𝛷</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𝑑𝑧</m:t>
                      </m:r>
                    </m:oMath>
                  </m:oMathPara>
                </a14:m>
                <a:endParaRPr sz="24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 name="TextBox 2">
                <a:extLst>
                  <a:ext uri="{FF2B5EF4-FFF2-40B4-BE49-F238E27FC236}">
                    <a16:creationId xmlns:a16="http://schemas.microsoft.com/office/drawing/2014/main" id="{B1B1F905-A66D-44D2-85EE-4F2EF4F30BEF}"/>
                  </a:ext>
                </a:extLst>
              </p:cNvPr>
              <p:cNvSpPr txBox="1">
                <a:spLocks noRot="1" noChangeAspect="1" noMove="1" noResize="1" noEditPoints="1" noAdjustHandles="1" noChangeArrowheads="1" noChangeShapeType="1" noTextEdit="1"/>
              </p:cNvSpPr>
              <p:nvPr/>
            </p:nvSpPr>
            <p:spPr>
              <a:xfrm>
                <a:off x="7242262" y="3201637"/>
                <a:ext cx="4165243" cy="968727"/>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7BEC696-8765-4D1E-92AE-33F88EF7D12B}"/>
              </a:ext>
            </a:extLst>
          </p:cNvPr>
          <p:cNvSpPr txBox="1"/>
          <p:nvPr/>
        </p:nvSpPr>
        <p:spPr>
          <a:xfrm>
            <a:off x="6308036" y="1822063"/>
            <a:ext cx="5883964" cy="1232069"/>
          </a:xfrm>
          <a:prstGeom prst="rect">
            <a:avLst/>
          </a:prstGeom>
          <a:noFill/>
        </p:spPr>
        <p:txBody>
          <a:bodyPr wrap="square">
            <a:spAutoFit/>
          </a:bodyPr>
          <a:lstStyle/>
          <a:p>
            <a:pPr algn="ctr">
              <a:lnSpc>
                <a:spcPct val="150000"/>
              </a:lnSpc>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Mixed volume </a:t>
            </a:r>
          </a:p>
          <a:p>
            <a:pPr algn="ctr">
              <a:lnSpc>
                <a:spcPct val="150000"/>
              </a:lnSpc>
            </a:pPr>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(emission and rotation in the same region)</a:t>
            </a:r>
          </a:p>
        </p:txBody>
      </p:sp>
      <p:pic>
        <p:nvPicPr>
          <p:cNvPr id="12" name="Picture 11">
            <a:extLst>
              <a:ext uri="{FF2B5EF4-FFF2-40B4-BE49-F238E27FC236}">
                <a16:creationId xmlns:a16="http://schemas.microsoft.com/office/drawing/2014/main" id="{CAB9B613-586B-46D2-B35B-6DFBF2E32484}"/>
              </a:ext>
            </a:extLst>
          </p:cNvPr>
          <p:cNvPicPr>
            <a:picLocks noChangeAspect="1"/>
          </p:cNvPicPr>
          <p:nvPr/>
        </p:nvPicPr>
        <p:blipFill>
          <a:blip r:embed="rId4"/>
          <a:stretch>
            <a:fillRect/>
          </a:stretch>
        </p:blipFill>
        <p:spPr>
          <a:xfrm>
            <a:off x="0" y="3356374"/>
            <a:ext cx="6296082" cy="3541545"/>
          </a:xfrm>
          <a:prstGeom prst="rect">
            <a:avLst/>
          </a:prstGeom>
        </p:spPr>
      </p:pic>
      <p:sp>
        <p:nvSpPr>
          <p:cNvPr id="10" name="TextBox 9">
            <a:extLst>
              <a:ext uri="{FF2B5EF4-FFF2-40B4-BE49-F238E27FC236}">
                <a16:creationId xmlns:a16="http://schemas.microsoft.com/office/drawing/2014/main" id="{DE179DCB-BDC6-4093-849C-7A15FB475062}"/>
              </a:ext>
            </a:extLst>
          </p:cNvPr>
          <p:cNvSpPr txBox="1"/>
          <p:nvPr/>
        </p:nvSpPr>
        <p:spPr>
          <a:xfrm>
            <a:off x="246382" y="1828823"/>
            <a:ext cx="5993296" cy="1149867"/>
          </a:xfrm>
          <a:prstGeom prst="rect">
            <a:avLst/>
          </a:prstGeom>
          <a:noFill/>
        </p:spPr>
        <p:txBody>
          <a:bodyPr wrap="square">
            <a:spAutoFit/>
          </a:bodyPr>
          <a:lstStyle/>
          <a:p>
            <a:pPr algn="ctr">
              <a:lnSpc>
                <a:spcPct val="150000"/>
              </a:lnSpc>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Separated screen </a:t>
            </a:r>
          </a:p>
          <a:p>
            <a:pPr algn="ct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(external RM screen in front of emitter)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FABD65-3D3D-45BA-A322-58CC13F77254}"/>
                  </a:ext>
                </a:extLst>
              </p:cNvPr>
              <p:cNvSpPr txBox="1"/>
              <p:nvPr/>
            </p:nvSpPr>
            <p:spPr>
              <a:xfrm>
                <a:off x="1299255" y="2866243"/>
                <a:ext cx="3524875" cy="807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l-GR" sz="2000" b="0" i="1">
                              <a:latin typeface="Cambria Math" panose="02040503050406030204" pitchFamily="18" charset="0"/>
                            </a:rPr>
                            <m:t>𝜆</m:t>
                          </m:r>
                        </m:e>
                      </m:d>
                      <m:r>
                        <a:rPr lang="el-GR" sz="2000" b="0" i="1">
                          <a:latin typeface="Cambria Math" panose="02040503050406030204" pitchFamily="18" charset="0"/>
                        </a:rPr>
                        <m:t>=</m:t>
                      </m:r>
                      <m:sSup>
                        <m:sSupPr>
                          <m:ctrlPr>
                            <a:rPr lang="en-US" sz="2000" i="1">
                              <a:latin typeface="Cambria Math" panose="02040503050406030204" pitchFamily="18" charset="0"/>
                            </a:rPr>
                          </m:ctrlPr>
                        </m:sSupPr>
                        <m:e>
                          <m:r>
                            <a:rPr lang="en-US" sz="2000" b="0" i="1">
                              <a:latin typeface="Cambria Math" panose="02040503050406030204" pitchFamily="18" charset="0"/>
                            </a:rPr>
                            <m:t>𝑒</m:t>
                          </m:r>
                        </m:e>
                        <m:sup>
                          <m:r>
                            <a:rPr lang="en-US" sz="2000" b="0" i="1">
                              <a:latin typeface="Cambria Math" panose="02040503050406030204" pitchFamily="18" charset="0"/>
                            </a:rPr>
                            <m:t>2</m:t>
                          </m:r>
                          <m:r>
                            <a:rPr lang="en-US" sz="2000" b="0" i="1">
                              <a:latin typeface="Cambria Math" panose="02040503050406030204" pitchFamily="18" charset="0"/>
                            </a:rPr>
                            <m:t>𝑖</m:t>
                          </m:r>
                          <m:r>
                            <a:rPr lang="en-US" sz="2000" b="0" i="1">
                              <a:latin typeface="Cambria Math" panose="02040503050406030204" pitchFamily="18" charset="0"/>
                            </a:rPr>
                            <m:t> </m:t>
                          </m:r>
                          <m:r>
                            <m:rPr>
                              <m:sty m:val="p"/>
                            </m:rPr>
                            <a:rPr lang="el-GR" sz="2000" b="0" i="0">
                              <a:latin typeface="Cambria Math" panose="02040503050406030204" pitchFamily="18" charset="0"/>
                              <a:ea typeface="Cambria Math" panose="02040503050406030204" pitchFamily="18" charset="0"/>
                            </a:rPr>
                            <m:t>Φ</m:t>
                          </m:r>
                          <m:d>
                            <m:dPr>
                              <m:ctrlPr>
                                <a:rPr lang="en-US" sz="2000" i="1">
                                  <a:latin typeface="Cambria Math" panose="02040503050406030204" pitchFamily="18" charset="0"/>
                                  <a:ea typeface="Cambria Math" panose="02040503050406030204" pitchFamily="18" charset="0"/>
                                </a:rPr>
                              </m:ctrlPr>
                            </m:dPr>
                            <m:e>
                              <m:r>
                                <m:rPr>
                                  <m:sty m:val="p"/>
                                </m:rPr>
                                <a:rPr lang="en-US" sz="2000" b="0" i="1">
                                  <a:latin typeface="Cambria Math" panose="02040503050406030204" pitchFamily="18" charset="0"/>
                                  <a:ea typeface="Cambria Math" panose="02040503050406030204" pitchFamily="18" charset="0"/>
                                </a:rPr>
                                <m:t>x</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𝑧</m:t>
                              </m:r>
                            </m:e>
                          </m:d>
                        </m:sup>
                      </m:sSup>
                      <m:nary>
                        <m:naryPr>
                          <m:limLoc m:val="undOvr"/>
                          <m:subHide m:val="on"/>
                          <m:supHide m:val="on"/>
                          <m:ctrlPr>
                            <a:rPr lang="el-GR" sz="2000" i="1">
                              <a:latin typeface="Cambria Math" panose="02040503050406030204" pitchFamily="18" charset="0"/>
                            </a:rPr>
                          </m:ctrlPr>
                        </m:naryPr>
                        <m:sub/>
                        <m:sup/>
                        <m:e>
                          <m:r>
                            <a:rPr lang="el-GR" sz="2000" i="1">
                              <a:latin typeface="Cambria Math" panose="02040503050406030204" pitchFamily="18" charset="0"/>
                              <a:ea typeface="Cambria Math" panose="02040503050406030204" pitchFamily="18" charset="0"/>
                            </a:rPr>
                            <m:t>𝛱</m:t>
                          </m:r>
                          <m:r>
                            <a:rPr lang="en-US" sz="2000" i="1">
                              <a:latin typeface="Cambria Math" panose="02040503050406030204" pitchFamily="18" charset="0"/>
                              <a:ea typeface="Cambria Math" panose="02040503050406030204" pitchFamily="18" charset="0"/>
                            </a:rPr>
                            <m:t>(</m:t>
                          </m:r>
                          <m:r>
                            <m:rPr>
                              <m:sty m:val="p"/>
                            </m:rPr>
                            <a:rPr lang="en-US" sz="2000" i="1">
                              <a:latin typeface="Cambria Math" panose="02040503050406030204" pitchFamily="18" charset="0"/>
                              <a:ea typeface="Cambria Math" panose="02040503050406030204" pitchFamily="18" charset="0"/>
                            </a:rPr>
                            <m:t>x</m:t>
                          </m:r>
                          <m: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r>
                            <a:rPr lang="en-US" sz="2000" i="1">
                              <a:latin typeface="Cambria Math" panose="02040503050406030204" pitchFamily="18" charset="0"/>
                              <a:ea typeface="Cambria Math" panose="02040503050406030204" pitchFamily="18" charset="0"/>
                            </a:rPr>
                            <m:t>)</m:t>
                          </m:r>
                        </m:e>
                      </m:nary>
                      <m:r>
                        <a:rPr lang="en-US" sz="2000" i="1">
                          <a:latin typeface="Cambria Math" panose="02040503050406030204" pitchFamily="18" charset="0"/>
                        </a:rPr>
                        <m:t>𝑑𝑧</m:t>
                      </m:r>
                      <m:r>
                        <a:rPr lang="en-US" sz="2000" b="0" i="1" smtClean="0">
                          <a:latin typeface="Cambria Math" panose="02040503050406030204" pitchFamily="18" charset="0"/>
                          <a:ea typeface="Cambria Math" panose="02040503050406030204" pitchFamily="18" charset="0"/>
                        </a:rPr>
                        <m:t>,</m:t>
                      </m:r>
                    </m:oMath>
                  </m:oMathPara>
                </a14:m>
                <a:endParaRPr sz="20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1" name="TextBox 10">
                <a:extLst>
                  <a:ext uri="{FF2B5EF4-FFF2-40B4-BE49-F238E27FC236}">
                    <a16:creationId xmlns:a16="http://schemas.microsoft.com/office/drawing/2014/main" id="{1CFABD65-3D3D-45BA-A322-58CC13F77254}"/>
                  </a:ext>
                </a:extLst>
              </p:cNvPr>
              <p:cNvSpPr txBox="1">
                <a:spLocks noRot="1" noChangeAspect="1" noMove="1" noResize="1" noEditPoints="1" noAdjustHandles="1" noChangeArrowheads="1" noChangeShapeType="1" noTextEdit="1"/>
              </p:cNvSpPr>
              <p:nvPr/>
            </p:nvSpPr>
            <p:spPr>
              <a:xfrm>
                <a:off x="1299255" y="2866243"/>
                <a:ext cx="3524875" cy="8073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69F705-5C8E-49FF-BC06-7E81C8511755}"/>
                  </a:ext>
                </a:extLst>
              </p:cNvPr>
              <p:cNvSpPr txBox="1"/>
              <p:nvPr/>
            </p:nvSpPr>
            <p:spPr>
              <a:xfrm>
                <a:off x="246382" y="963207"/>
                <a:ext cx="6187440" cy="461665"/>
              </a:xfrm>
              <a:prstGeom prst="rect">
                <a:avLst/>
              </a:prstGeom>
              <a:noFill/>
            </p:spPr>
            <p:txBody>
              <a:bodyPr wrap="square">
                <a:spAutoFit/>
              </a:bodyPr>
              <a:lstStyle/>
              <a:p>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With emissivity (</a:t>
                </a:r>
                <a14:m>
                  <m:oMath xmlns:m="http://schemas.openxmlformats.org/officeDocument/2006/math">
                    <m:r>
                      <a:rPr lang="en-US" sz="2400" b="0" i="1" smtClean="0">
                        <a:solidFill>
                          <a:srgbClr val="111111"/>
                        </a:solidFill>
                        <a:latin typeface="Cambria Math" panose="02040503050406030204" pitchFamily="18" charset="0"/>
                        <a:ea typeface="Cambria Math" panose="02040503050406030204" pitchFamily="18" charset="0"/>
                      </a:rPr>
                      <m:t>𝛾</m:t>
                    </m:r>
                    <m:r>
                      <a:rPr lang="en-US" sz="2400" b="0" i="1" smtClean="0">
                        <a:solidFill>
                          <a:srgbClr val="111111"/>
                        </a:solidFill>
                        <a:latin typeface="Cambria Math" panose="02040503050406030204" pitchFamily="18" charset="0"/>
                        <a:ea typeface="Cambria Math" panose="02040503050406030204" pitchFamily="18" charset="0"/>
                      </a:rPr>
                      <m:t>=2</m:t>
                    </m:r>
                  </m:oMath>
                </a14:m>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a:t>
                </a:r>
              </a:p>
            </p:txBody>
          </p:sp>
        </mc:Choice>
        <mc:Fallback xmlns="">
          <p:sp>
            <p:nvSpPr>
              <p:cNvPr id="14" name="TextBox 13">
                <a:extLst>
                  <a:ext uri="{FF2B5EF4-FFF2-40B4-BE49-F238E27FC236}">
                    <a16:creationId xmlns:a16="http://schemas.microsoft.com/office/drawing/2014/main" id="{3069F705-5C8E-49FF-BC06-7E81C8511755}"/>
                  </a:ext>
                </a:extLst>
              </p:cNvPr>
              <p:cNvSpPr txBox="1">
                <a:spLocks noRot="1" noChangeAspect="1" noMove="1" noResize="1" noEditPoints="1" noAdjustHandles="1" noChangeArrowheads="1" noChangeShapeType="1" noTextEdit="1"/>
              </p:cNvSpPr>
              <p:nvPr/>
            </p:nvSpPr>
            <p:spPr>
              <a:xfrm>
                <a:off x="246382" y="963207"/>
                <a:ext cx="6187440" cy="461665"/>
              </a:xfrm>
              <a:prstGeom prst="rect">
                <a:avLst/>
              </a:prstGeom>
              <a:blipFill>
                <a:blip r:embed="rId6"/>
                <a:stretch>
                  <a:fillRect l="-1478"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D403A4D-3ECF-4B26-BD6D-4600A2C779BE}"/>
                  </a:ext>
                </a:extLst>
              </p:cNvPr>
              <p:cNvSpPr txBox="1"/>
              <p:nvPr/>
            </p:nvSpPr>
            <p:spPr>
              <a:xfrm>
                <a:off x="4337073" y="898490"/>
                <a:ext cx="3764236" cy="5021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0" i="1" smtClean="0">
                          <a:latin typeface="Cambria Math" panose="02040503050406030204" pitchFamily="18" charset="0"/>
                          <a:ea typeface="Cambria Math" panose="02040503050406030204" pitchFamily="18" charset="0"/>
                        </a:rPr>
                        <m:t>𝛱</m:t>
                      </m:r>
                      <m:r>
                        <a:rPr lang="en-US" sz="2400" b="0" i="1">
                          <a:latin typeface="Cambria Math" panose="02040503050406030204" pitchFamily="18" charset="0"/>
                          <a:ea typeface="Cambria Math" panose="02040503050406030204" pitchFamily="18" charset="0"/>
                        </a:rPr>
                        <m:t>(</m:t>
                      </m:r>
                      <m:r>
                        <m:rPr>
                          <m:sty m:val="p"/>
                        </m:rPr>
                        <a:rPr lang="en-US" sz="2400" b="0" i="1">
                          <a:latin typeface="Cambria Math" panose="02040503050406030204" pitchFamily="18" charset="0"/>
                          <a:ea typeface="Cambria Math" panose="02040503050406030204" pitchFamily="18" charset="0"/>
                        </a:rPr>
                        <m:t>x</m:t>
                      </m:r>
                      <m:r>
                        <a:rPr lang="en-US" sz="2400" b="0">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l-GR" sz="2400" b="0" i="1">
                          <a:latin typeface="Cambria Math" panose="02040503050406030204" pitchFamily="18" charset="0"/>
                        </a:rPr>
                        <m:t>=</m:t>
                      </m:r>
                      <m:sSup>
                        <m:sSupPr>
                          <m:ctrlPr>
                            <a:rPr lang="el-GR" sz="2400" i="1" smtClean="0">
                              <a:latin typeface="Cambria Math" panose="02040503050406030204" pitchFamily="18" charset="0"/>
                            </a:rPr>
                          </m:ctrlPr>
                        </m:sSupPr>
                        <m:e>
                          <m:sSup>
                            <m:sSupPr>
                              <m:ctrlPr>
                                <a:rPr lang="el-GR" sz="2400" i="1" smtClean="0">
                                  <a:latin typeface="Cambria Math" panose="02040503050406030204" pitchFamily="18" charset="0"/>
                                </a:rPr>
                              </m:ctrlPr>
                            </m:sSupPr>
                            <m:e>
                              <m:sSub>
                                <m:sSubPr>
                                  <m:ctrlPr>
                                    <a:rPr lang="en-US" sz="2400" i="1">
                                      <a:latin typeface="Cambria Math" panose="02040503050406030204" pitchFamily="18" charset="0"/>
                                    </a:rPr>
                                  </m:ctrlPr>
                                </m:sSubPr>
                                <m:e>
                                  <m:r>
                                    <a:rPr lang="en-US" sz="2400" b="0" i="1">
                                      <a:latin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rPr>
                                    <m:t>⊥</m:t>
                                  </m:r>
                                </m:sub>
                              </m:sSub>
                            </m:e>
                            <m:sup>
                              <m:r>
                                <a:rPr lang="el-GR" sz="2400" b="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−2</m:t>
                              </m:r>
                            </m:sup>
                          </m:sSup>
                          <m:d>
                            <m:dPr>
                              <m:ctrlPr>
                                <a:rPr lang="el-GR"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𝐵</m:t>
                                  </m:r>
                                </m:e>
                                <m:sub>
                                  <m:r>
                                    <a:rPr lang="en-US" sz="2400" b="0" i="1">
                                      <a:latin typeface="Cambria Math" panose="02040503050406030204" pitchFamily="18" charset="0"/>
                                    </a:rPr>
                                    <m:t>𝑥</m:t>
                                  </m:r>
                                </m:sub>
                              </m:sSub>
                              <m:r>
                                <a:rPr lang="en-US" sz="2400" b="0" i="1">
                                  <a:latin typeface="Cambria Math" panose="02040503050406030204" pitchFamily="18" charset="0"/>
                                </a:rPr>
                                <m:t>+</m:t>
                              </m:r>
                              <m:r>
                                <a:rPr lang="en-US" sz="2400" b="0" i="1">
                                  <a:latin typeface="Cambria Math" panose="02040503050406030204" pitchFamily="18" charset="0"/>
                                </a:rPr>
                                <m:t>𝑖</m:t>
                              </m:r>
                              <m:sSub>
                                <m:sSubPr>
                                  <m:ctrlPr>
                                    <a:rPr lang="en-US" sz="2400" i="1">
                                      <a:latin typeface="Cambria Math" panose="02040503050406030204" pitchFamily="18" charset="0"/>
                                    </a:rPr>
                                  </m:ctrlPr>
                                </m:sSubPr>
                                <m:e>
                                  <m:r>
                                    <a:rPr lang="en-US" sz="2400" b="0" i="1">
                                      <a:latin typeface="Cambria Math" panose="02040503050406030204" pitchFamily="18" charset="0"/>
                                    </a:rPr>
                                    <m:t>𝐵</m:t>
                                  </m:r>
                                </m:e>
                                <m:sub>
                                  <m:r>
                                    <a:rPr lang="en-US" sz="2400" b="0" i="1">
                                      <a:latin typeface="Cambria Math" panose="02040503050406030204" pitchFamily="18" charset="0"/>
                                    </a:rPr>
                                    <m:t>𝑦</m:t>
                                  </m:r>
                                </m:sub>
                              </m:sSub>
                            </m:e>
                          </m:d>
                        </m:e>
                        <m:sup>
                          <m:r>
                            <a:rPr lang="en-US" sz="2400" b="0" i="1" smtClean="0">
                              <a:latin typeface="Cambria Math" panose="02040503050406030204" pitchFamily="18" charset="0"/>
                            </a:rPr>
                            <m:t>2</m:t>
                          </m:r>
                        </m:sup>
                      </m:sSup>
                    </m:oMath>
                  </m:oMathPara>
                </a14:m>
                <a:endParaRPr sz="16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7" name="TextBox 16">
                <a:extLst>
                  <a:ext uri="{FF2B5EF4-FFF2-40B4-BE49-F238E27FC236}">
                    <a16:creationId xmlns:a16="http://schemas.microsoft.com/office/drawing/2014/main" id="{1D403A4D-3ECF-4B26-BD6D-4600A2C779BE}"/>
                  </a:ext>
                </a:extLst>
              </p:cNvPr>
              <p:cNvSpPr txBox="1">
                <a:spLocks noRot="1" noChangeAspect="1" noMove="1" noResize="1" noEditPoints="1" noAdjustHandles="1" noChangeArrowheads="1" noChangeShapeType="1" noTextEdit="1"/>
              </p:cNvSpPr>
              <p:nvPr/>
            </p:nvSpPr>
            <p:spPr>
              <a:xfrm>
                <a:off x="4337073" y="898490"/>
                <a:ext cx="3764236" cy="502189"/>
              </a:xfrm>
              <a:prstGeom prst="rect">
                <a:avLst/>
              </a:prstGeom>
              <a:blipFill>
                <a:blip r:embed="rId7"/>
                <a:stretch>
                  <a:fillRect/>
                </a:stretch>
              </a:blipFill>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C5140A63-90FC-4CED-85F5-BE03A91B90BD}"/>
              </a:ext>
            </a:extLst>
          </p:cNvPr>
          <p:cNvCxnSpPr>
            <a:cxnSpLocks/>
          </p:cNvCxnSpPr>
          <p:nvPr/>
        </p:nvCxnSpPr>
        <p:spPr>
          <a:xfrm flipV="1">
            <a:off x="3321934" y="1400679"/>
            <a:ext cx="1983518" cy="563606"/>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DEC9AB1-5F6C-4ABE-873B-8BDC97B7749E}"/>
              </a:ext>
            </a:extLst>
          </p:cNvPr>
          <p:cNvPicPr>
            <a:picLocks noChangeAspect="1"/>
          </p:cNvPicPr>
          <p:nvPr/>
        </p:nvPicPr>
        <p:blipFill>
          <a:blip r:embed="rId8"/>
          <a:stretch>
            <a:fillRect/>
          </a:stretch>
        </p:blipFill>
        <p:spPr>
          <a:xfrm>
            <a:off x="6296082" y="4317869"/>
            <a:ext cx="5773119" cy="2136547"/>
          </a:xfrm>
          <a:prstGeom prst="rect">
            <a:avLst/>
          </a:prstGeom>
        </p:spPr>
      </p:pic>
      <p:cxnSp>
        <p:nvCxnSpPr>
          <p:cNvPr id="23" name="Straight Connector 22">
            <a:extLst>
              <a:ext uri="{FF2B5EF4-FFF2-40B4-BE49-F238E27FC236}">
                <a16:creationId xmlns:a16="http://schemas.microsoft.com/office/drawing/2014/main" id="{F60D9394-009D-4E94-A9DD-69F42BCCF185}"/>
              </a:ext>
            </a:extLst>
          </p:cNvPr>
          <p:cNvCxnSpPr>
            <a:cxnSpLocks/>
          </p:cNvCxnSpPr>
          <p:nvPr/>
        </p:nvCxnSpPr>
        <p:spPr>
          <a:xfrm>
            <a:off x="6362218" y="2164466"/>
            <a:ext cx="0" cy="4388734"/>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DBBB7C7-3B60-4275-B083-E8D5CEEA19E6}"/>
              </a:ext>
            </a:extLst>
          </p:cNvPr>
          <p:cNvCxnSpPr>
            <a:cxnSpLocks/>
          </p:cNvCxnSpPr>
          <p:nvPr/>
        </p:nvCxnSpPr>
        <p:spPr>
          <a:xfrm flipH="1" flipV="1">
            <a:off x="7242262" y="1461279"/>
            <a:ext cx="1306289" cy="438288"/>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774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0" y="19311"/>
            <a:ext cx="12191999" cy="646331"/>
          </a:xfrm>
          <a:prstGeom prst="rect">
            <a:avLst/>
          </a:prstGeom>
          <a:noFill/>
        </p:spPr>
        <p:txBody>
          <a:bodyPr wrap="square">
            <a:spAutoFit/>
          </a:body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Common diagnostic approaches to Study Turbulence</a:t>
            </a:r>
          </a:p>
        </p:txBody>
      </p:sp>
      <p:sp>
        <p:nvSpPr>
          <p:cNvPr id="8" name="TextBox 7">
            <a:extLst>
              <a:ext uri="{FF2B5EF4-FFF2-40B4-BE49-F238E27FC236}">
                <a16:creationId xmlns:a16="http://schemas.microsoft.com/office/drawing/2014/main" id="{B26B03E9-5447-441E-9A80-B7B20C9E8A74}"/>
              </a:ext>
            </a:extLst>
          </p:cNvPr>
          <p:cNvSpPr txBox="1"/>
          <p:nvPr/>
        </p:nvSpPr>
        <p:spPr>
          <a:xfrm>
            <a:off x="875194" y="640444"/>
            <a:ext cx="7852246" cy="1693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Scattering (e.g. scintillation, pulse broadening)</a:t>
            </a:r>
          </a:p>
          <a:p>
            <a:pPr marL="285750" indent="-285750">
              <a:lnSpc>
                <a:spcPct val="150000"/>
              </a:lnSpc>
              <a:buFont typeface="Arial" panose="020B0604020202020204" pitchFamily="34" charset="0"/>
              <a:buChar char="•"/>
            </a:pPr>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Spectral statistics(power spectra, structure functions)</a:t>
            </a:r>
          </a:p>
          <a:p>
            <a:pPr marL="285750" indent="-285750">
              <a:lnSpc>
                <a:spcPct val="150000"/>
              </a:lnSpc>
              <a:buFont typeface="Arial" panose="020B0604020202020204" pitchFamily="34" charset="0"/>
              <a:buChar char="•"/>
            </a:pPr>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Gradient-based methods…</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0CDA323-4D0A-488A-B517-593695065B8B}"/>
                  </a:ext>
                </a:extLst>
              </p:cNvPr>
              <p:cNvSpPr txBox="1"/>
              <p:nvPr/>
            </p:nvSpPr>
            <p:spPr>
              <a:xfrm>
                <a:off x="1508240" y="3985835"/>
                <a:ext cx="5969519" cy="954107"/>
              </a:xfrm>
              <a:prstGeom prst="rect">
                <a:avLst/>
              </a:prstGeom>
              <a:noFill/>
            </p:spPr>
            <p:txBody>
              <a:bodyPr wrap="square">
                <a:spAutoFit/>
              </a:bodyPr>
              <a:lstStyle/>
              <a:p>
                <a:r>
                  <a:rPr lang="en-US" sz="2800" dirty="0">
                    <a:solidFill>
                      <a:schemeClr val="tx1"/>
                    </a:solidFill>
                    <a:latin typeface="CMU Serif" panose="02000603000000000000" pitchFamily="2" charset="0"/>
                    <a:ea typeface="CMU Serif" panose="02000603000000000000" pitchFamily="2" charset="0"/>
                    <a:cs typeface="CMU Serif" panose="02000603000000000000" pitchFamily="2" charset="0"/>
                  </a:rPr>
                  <a:t>In </a:t>
                </a:r>
                <a:r>
                  <a:rPr lang="en-US" sz="2800" dirty="0">
                    <a:solidFill>
                      <a:srgbClr val="0070C0"/>
                    </a:solidFill>
                    <a:latin typeface="CMU Serif" panose="02000603000000000000" pitchFamily="2" charset="0"/>
                    <a:ea typeface="CMU Serif" panose="02000603000000000000" pitchFamily="2" charset="0"/>
                    <a:cs typeface="CMU Serif" panose="02000603000000000000" pitchFamily="2" charset="0"/>
                  </a:rPr>
                  <a:t>Lazarian-Pogosyan2016 (LP16)</a:t>
                </a:r>
              </a:p>
              <a:p>
                <a14:m>
                  <m:oMath xmlns:m="http://schemas.openxmlformats.org/officeDocument/2006/math">
                    <m:r>
                      <a:rPr lang="en-US" sz="28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t>𝑑𝑃</m:t>
                    </m:r>
                    <m:r>
                      <a:rPr lang="en-US" sz="28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t>/</m:t>
                    </m:r>
                    <m:r>
                      <a:rPr lang="en-US" sz="28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t>𝑑</m:t>
                    </m:r>
                    <m:sSup>
                      <m:sSupPr>
                        <m:ctrlPr>
                          <a:rPr lang="en-US" sz="28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ctrlPr>
                      </m:sSupPr>
                      <m:e>
                        <m:r>
                          <a:rPr lang="en-US" sz="2800" i="1">
                            <a:solidFill>
                              <a:schemeClr val="tx1"/>
                            </a:solidFill>
                            <a:latin typeface="Cambria Math" panose="02040503050406030204" pitchFamily="18" charset="0"/>
                            <a:ea typeface="CMU Serif" panose="02000603000000000000" pitchFamily="2" charset="0"/>
                            <a:cs typeface="CMU Serif" panose="02000603000000000000" pitchFamily="2" charset="0"/>
                          </a:rPr>
                          <m:t>𝜆</m:t>
                        </m:r>
                      </m:e>
                      <m:sup>
                        <m:r>
                          <a:rPr lang="en-US" sz="2800" b="0" i="1" smtClean="0">
                            <a:solidFill>
                              <a:schemeClr val="tx1"/>
                            </a:solidFill>
                            <a:latin typeface="Cambria Math" panose="02040503050406030204" pitchFamily="18" charset="0"/>
                            <a:ea typeface="CMU Serif" panose="02000603000000000000" pitchFamily="2" charset="0"/>
                            <a:cs typeface="CMU Serif" panose="02000603000000000000" pitchFamily="2" charset="0"/>
                          </a:rPr>
                          <m:t>2</m:t>
                        </m:r>
                      </m:sup>
                    </m:sSup>
                  </m:oMath>
                </a14:m>
                <a:r>
                  <a:rPr lang="en-US" sz="2800" dirty="0">
                    <a:solidFill>
                      <a:schemeClr val="tx1"/>
                    </a:solidFill>
                    <a:latin typeface="CMU Serif" panose="02000603000000000000" pitchFamily="2" charset="0"/>
                    <a:ea typeface="CMU Serif" panose="02000603000000000000" pitchFamily="2" charset="0"/>
                    <a:cs typeface="CMU Serif" panose="02000603000000000000" pitchFamily="2" charset="0"/>
                  </a:rPr>
                  <a:t> measure was introduced</a:t>
                </a:r>
              </a:p>
            </p:txBody>
          </p:sp>
        </mc:Choice>
        <mc:Fallback>
          <p:sp>
            <p:nvSpPr>
              <p:cNvPr id="24" name="TextBox 23">
                <a:extLst>
                  <a:ext uri="{FF2B5EF4-FFF2-40B4-BE49-F238E27FC236}">
                    <a16:creationId xmlns:a16="http://schemas.microsoft.com/office/drawing/2014/main" id="{70CDA323-4D0A-488A-B517-593695065B8B}"/>
                  </a:ext>
                </a:extLst>
              </p:cNvPr>
              <p:cNvSpPr txBox="1">
                <a:spLocks noRot="1" noChangeAspect="1" noMove="1" noResize="1" noEditPoints="1" noAdjustHandles="1" noChangeArrowheads="1" noChangeShapeType="1" noTextEdit="1"/>
              </p:cNvSpPr>
              <p:nvPr/>
            </p:nvSpPr>
            <p:spPr>
              <a:xfrm>
                <a:off x="1508240" y="3985835"/>
                <a:ext cx="5969519" cy="954107"/>
              </a:xfrm>
              <a:prstGeom prst="rect">
                <a:avLst/>
              </a:prstGeom>
              <a:blipFill>
                <a:blip r:embed="rId3"/>
                <a:stretch>
                  <a:fillRect l="-2041" t="-7051" b="-179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1883884-B374-4C22-9E84-E5D12F74B6D3}"/>
                  </a:ext>
                </a:extLst>
              </p:cNvPr>
              <p:cNvSpPr txBox="1"/>
              <p:nvPr/>
            </p:nvSpPr>
            <p:spPr>
              <a:xfrm>
                <a:off x="2641600" y="5438954"/>
                <a:ext cx="9204959" cy="1815882"/>
              </a:xfrm>
              <a:prstGeom prst="rect">
                <a:avLst/>
              </a:prstGeom>
              <a:noFill/>
            </p:spPr>
            <p:txBody>
              <a:bodyPr wrap="square">
                <a:spAutoFit/>
              </a:bodyPr>
              <a:lstStyle/>
              <a:p>
                <a:pPr marL="342900" indent="-342900">
                  <a:buFont typeface="Arial" panose="020B0604020202020204" pitchFamily="34" charset="0"/>
                  <a:buChar char="•"/>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We have to take the derivative</a:t>
                </a:r>
              </a:p>
              <a:p>
                <a:pPr marL="342900" indent="-342900">
                  <a:buFont typeface="Arial" panose="020B0604020202020204" pitchFamily="34" charset="0"/>
                  <a:buChar char="•"/>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The faraday dominated regime, could be improved</a:t>
                </a:r>
              </a:p>
              <a:p>
                <a:pPr marL="342900" indent="-342900">
                  <a:buFont typeface="Arial" panose="020B0604020202020204" pitchFamily="34" charset="0"/>
                  <a:buChar char="•"/>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A range of wavelength is required (instead of single </a:t>
                </a:r>
                <a14:m>
                  <m:oMath xmlns:m="http://schemas.openxmlformats.org/officeDocument/2006/math">
                    <m:r>
                      <m:rPr>
                        <m:sty m:val="p"/>
                      </m:rPr>
                      <a:rPr lang="en-US" sz="28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λ</m:t>
                    </m:r>
                  </m:oMath>
                </a14:m>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a:t>
                </a:r>
              </a:p>
              <a:p>
                <a:pPr marL="342900" indent="-342900">
                  <a:buFont typeface="Arial" panose="020B0604020202020204" pitchFamily="34" charset="0"/>
                  <a:buChar char="•"/>
                </a:pPr>
                <a:endPar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9" name="TextBox 8">
                <a:extLst>
                  <a:ext uri="{FF2B5EF4-FFF2-40B4-BE49-F238E27FC236}">
                    <a16:creationId xmlns:a16="http://schemas.microsoft.com/office/drawing/2014/main" id="{41883884-B374-4C22-9E84-E5D12F74B6D3}"/>
                  </a:ext>
                </a:extLst>
              </p:cNvPr>
              <p:cNvSpPr txBox="1">
                <a:spLocks noRot="1" noChangeAspect="1" noMove="1" noResize="1" noEditPoints="1" noAdjustHandles="1" noChangeArrowheads="1" noChangeShapeType="1" noTextEdit="1"/>
              </p:cNvSpPr>
              <p:nvPr/>
            </p:nvSpPr>
            <p:spPr>
              <a:xfrm>
                <a:off x="2641600" y="5438954"/>
                <a:ext cx="9204959" cy="1815882"/>
              </a:xfrm>
              <a:prstGeom prst="rect">
                <a:avLst/>
              </a:prstGeom>
              <a:blipFill>
                <a:blip r:embed="rId4"/>
                <a:stretch>
                  <a:fillRect l="-1192" t="-335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F5661AB-FC21-4339-A19A-FEC768B1DE5B}"/>
              </a:ext>
            </a:extLst>
          </p:cNvPr>
          <p:cNvSpPr txBox="1"/>
          <p:nvPr/>
        </p:nvSpPr>
        <p:spPr>
          <a:xfrm>
            <a:off x="2945483" y="4970422"/>
            <a:ext cx="5452274" cy="523220"/>
          </a:xfrm>
          <a:prstGeom prst="rect">
            <a:avLst/>
          </a:prstGeom>
          <a:noFill/>
        </p:spPr>
        <p:txBody>
          <a:bodyPr wrap="square">
            <a:spAutoFit/>
          </a:bodyPr>
          <a:lstStyle/>
          <a:p>
            <a:r>
              <a:rPr lang="en-US" sz="2800" dirty="0">
                <a:solidFill>
                  <a:srgbClr val="FF0000"/>
                </a:solidFill>
                <a:latin typeface="CMU Serif" panose="02000603000000000000" pitchFamily="2" charset="0"/>
                <a:ea typeface="CMU Serif" panose="02000603000000000000" pitchFamily="2" charset="0"/>
                <a:cs typeface="CMU Serif" panose="02000603000000000000" pitchFamily="2" charset="0"/>
              </a:rPr>
              <a:t>BUT</a:t>
            </a:r>
          </a:p>
        </p:txBody>
      </p:sp>
      <p:sp>
        <p:nvSpPr>
          <p:cNvPr id="11" name="TextBox 10">
            <a:extLst>
              <a:ext uri="{FF2B5EF4-FFF2-40B4-BE49-F238E27FC236}">
                <a16:creationId xmlns:a16="http://schemas.microsoft.com/office/drawing/2014/main" id="{81841DC8-C30A-409C-A104-66EB7D66B5F4}"/>
              </a:ext>
            </a:extLst>
          </p:cNvPr>
          <p:cNvSpPr txBox="1"/>
          <p:nvPr/>
        </p:nvSpPr>
        <p:spPr>
          <a:xfrm>
            <a:off x="1416800" y="2460283"/>
            <a:ext cx="9408161" cy="523220"/>
          </a:xfrm>
          <a:prstGeom prst="rect">
            <a:avLst/>
          </a:prstGeom>
          <a:noFill/>
        </p:spPr>
        <p:txBody>
          <a:bodyPr wrap="square">
            <a:spAutoFit/>
          </a:bodyPr>
          <a:lstStyle/>
          <a:p>
            <a:r>
              <a:rPr lang="en-US" sz="2800" dirty="0" err="1">
                <a:solidFill>
                  <a:srgbClr val="0070C0"/>
                </a:solidFill>
                <a:latin typeface="CMU Serif" panose="02000603000000000000" pitchFamily="2" charset="0"/>
                <a:ea typeface="CMU Serif" panose="02000603000000000000" pitchFamily="2" charset="0"/>
                <a:cs typeface="CMU Serif" panose="02000603000000000000" pitchFamily="2" charset="0"/>
              </a:rPr>
              <a:t>Haverkorn</a:t>
            </a:r>
            <a:r>
              <a:rPr lang="en-US" sz="2800" dirty="0">
                <a:solidFill>
                  <a:srgbClr val="0070C0"/>
                </a:solidFill>
                <a:latin typeface="CMU Serif" panose="02000603000000000000" pitchFamily="2" charset="0"/>
                <a:ea typeface="CMU Serif" panose="02000603000000000000" pitchFamily="2" charset="0"/>
                <a:cs typeface="CMU Serif" panose="02000603000000000000" pitchFamily="2" charset="0"/>
              </a:rPr>
              <a:t> et al. (2006)</a:t>
            </a:r>
            <a:r>
              <a:rPr lang="en-US" sz="2800" dirty="0">
                <a:latin typeface="CMU Serif" panose="02000603000000000000" pitchFamily="2" charset="0"/>
                <a:ea typeface="CMU Serif" panose="02000603000000000000" pitchFamily="2" charset="0"/>
                <a:cs typeface="CMU Serif" panose="02000603000000000000" pitchFamily="2" charset="0"/>
              </a:rPr>
              <a:t> </a:t>
            </a: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changed the wavelength</a:t>
            </a:r>
            <a:endParaRPr lang="en-US" sz="2800" dirty="0">
              <a:latin typeface="CMU Serif" panose="02000603000000000000" pitchFamily="2" charset="0"/>
              <a:ea typeface="CMU Serif" panose="02000603000000000000" pitchFamily="2" charset="0"/>
              <a:cs typeface="CMU Serif" panose="02000603000000000000" pitchFamily="2" charset="0"/>
            </a:endParaRPr>
          </a:p>
        </p:txBody>
      </p:sp>
      <p:sp>
        <p:nvSpPr>
          <p:cNvPr id="15" name="TextBox 14">
            <a:extLst>
              <a:ext uri="{FF2B5EF4-FFF2-40B4-BE49-F238E27FC236}">
                <a16:creationId xmlns:a16="http://schemas.microsoft.com/office/drawing/2014/main" id="{BF1FF10D-ECE2-4AA4-B542-5132EAA0044E}"/>
              </a:ext>
            </a:extLst>
          </p:cNvPr>
          <p:cNvSpPr txBox="1"/>
          <p:nvPr/>
        </p:nvSpPr>
        <p:spPr>
          <a:xfrm>
            <a:off x="1696721" y="2928489"/>
            <a:ext cx="10292080" cy="861774"/>
          </a:xfrm>
          <a:prstGeom prst="rect">
            <a:avLst/>
          </a:prstGeom>
          <a:noFill/>
        </p:spPr>
        <p:txBody>
          <a:bodyPr wrap="square">
            <a:spAutoFit/>
          </a:bodyPr>
          <a:lstStyle/>
          <a:p>
            <a:pPr algn="r"/>
            <a:r>
              <a:rPr lang="en-US" sz="2500" dirty="0">
                <a:solidFill>
                  <a:srgbClr val="FF0000"/>
                </a:solidFill>
                <a:latin typeface="CMU Serif" panose="02000603000000000000" pitchFamily="2" charset="0"/>
                <a:ea typeface="CMU Serif" panose="02000603000000000000" pitchFamily="2" charset="0"/>
                <a:cs typeface="CMU Serif" panose="02000603000000000000" pitchFamily="2" charset="0"/>
              </a:rPr>
              <a:t>BUT</a:t>
            </a:r>
            <a:r>
              <a:rPr lang="en-US" sz="2500" dirty="0">
                <a:latin typeface="CMU Serif" panose="02000603000000000000" pitchFamily="2" charset="0"/>
                <a:ea typeface="CMU Serif" panose="02000603000000000000" pitchFamily="2" charset="0"/>
                <a:cs typeface="CMU Serif" panose="02000603000000000000" pitchFamily="2" charset="0"/>
              </a:rPr>
              <a:t> because wavenumber coverage grows slowly with wavelength, large bandwidths are required to measure turbulence spectra.</a:t>
            </a:r>
          </a:p>
        </p:txBody>
      </p:sp>
    </p:spTree>
    <p:extLst>
      <p:ext uri="{BB962C8B-B14F-4D97-AF65-F5344CB8AC3E}">
        <p14:creationId xmlns:p14="http://schemas.microsoft.com/office/powerpoint/2010/main" val="2011423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050A69-547C-4220-9DEC-C0CB5C39DEB7}"/>
                  </a:ext>
                </a:extLst>
              </p:cNvPr>
              <p:cNvSpPr txBox="1"/>
              <p:nvPr/>
            </p:nvSpPr>
            <p:spPr>
              <a:xfrm>
                <a:off x="401560" y="5307011"/>
                <a:ext cx="6789872" cy="430887"/>
              </a:xfrm>
              <a:prstGeom prst="rect">
                <a:avLst/>
              </a:prstGeom>
              <a:noFill/>
              <a:ln w="127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𝑃</m:t>
                          </m:r>
                        </m:e>
                        <m:sub>
                          <m:r>
                            <m:rPr>
                              <m:sty m:val="p"/>
                            </m:rPr>
                            <a:rPr lang="en-US" sz="2800" b="0" i="0" smtClean="0">
                              <a:latin typeface="Cambria Math" panose="02040503050406030204" pitchFamily="18" charset="0"/>
                            </a:rPr>
                            <m:t>dir</m:t>
                          </m:r>
                        </m:sub>
                      </m:sSub>
                      <m:d>
                        <m:dPr>
                          <m:ctrlPr>
                            <a:rPr lang="en-US" sz="2800" i="1" smtClean="0">
                              <a:latin typeface="Cambria Math" panose="02040503050406030204" pitchFamily="18" charset="0"/>
                            </a:rPr>
                          </m:ctrlPr>
                        </m:dPr>
                        <m:e>
                          <m:r>
                            <a:rPr lang="en-US" sz="2800" b="0" i="1" smtClean="0">
                              <a:latin typeface="Cambria Math" panose="02040503050406030204" pitchFamily="18" charset="0"/>
                            </a:rPr>
                            <m:t>𝑘</m:t>
                          </m:r>
                        </m:e>
                      </m:d>
                      <m:r>
                        <a:rPr lang="en-US" sz="2800" b="0" i="1" smtClean="0">
                          <a:latin typeface="Cambria Math" panose="02040503050406030204" pitchFamily="18" charset="0"/>
                        </a:rPr>
                        <m:t>=</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m:t>
                          </m:r>
                          <m:r>
                            <m:rPr>
                              <m:sty m:val="p"/>
                            </m:rPr>
                            <a:rPr lang="en-US" sz="2800" b="0" i="0" smtClean="0">
                              <a:latin typeface="Cambria Math" panose="02040503050406030204" pitchFamily="18" charset="0"/>
                            </a:rPr>
                            <m:t>FFT</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cos</m:t>
                          </m:r>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𝜒</m:t>
                          </m:r>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m:t>
                          </m:r>
                          <m:r>
                            <m:rPr>
                              <m:sty m:val="p"/>
                            </m:rPr>
                            <a:rPr lang="en-US" sz="2800" b="0" i="0" smtClean="0">
                              <a:latin typeface="Cambria Math" panose="02040503050406030204" pitchFamily="18" charset="0"/>
                            </a:rPr>
                            <m:t>FFT</m:t>
                          </m:r>
                          <m:r>
                            <a:rPr lang="en-US" sz="2800" b="0" i="0" smtClean="0">
                              <a:latin typeface="Cambria Math" panose="02040503050406030204" pitchFamily="18" charset="0"/>
                            </a:rPr>
                            <m:t>(</m:t>
                          </m:r>
                          <m:r>
                            <m:rPr>
                              <m:sty m:val="p"/>
                            </m:rPr>
                            <a:rPr lang="en-US" sz="2800" b="0" i="0" smtClean="0">
                              <a:latin typeface="Cambria Math" panose="02040503050406030204" pitchFamily="18" charset="0"/>
                            </a:rPr>
                            <m:t>sin</m:t>
                          </m:r>
                          <m:r>
                            <a:rPr lang="en-US" sz="2800" b="0" i="1" smtClean="0">
                              <a:latin typeface="Cambria Math" panose="02040503050406030204" pitchFamily="18" charset="0"/>
                            </a:rPr>
                            <m:t>(2</m:t>
                          </m:r>
                          <m:r>
                            <a:rPr lang="en-US" sz="2800" b="0" i="1" smtClean="0">
                              <a:latin typeface="Cambria Math" panose="02040503050406030204" pitchFamily="18" charset="0"/>
                              <a:ea typeface="Cambria Math" panose="02040503050406030204" pitchFamily="18" charset="0"/>
                            </a:rPr>
                            <m:t>𝜒</m:t>
                          </m:r>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2</m:t>
                          </m:r>
                        </m:sup>
                      </m:sSup>
                    </m:oMath>
                  </m:oMathPara>
                </a14:m>
                <a:endParaRPr lang="en-US" sz="28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4" name="TextBox 13">
                <a:extLst>
                  <a:ext uri="{FF2B5EF4-FFF2-40B4-BE49-F238E27FC236}">
                    <a16:creationId xmlns:a16="http://schemas.microsoft.com/office/drawing/2014/main" id="{FC050A69-547C-4220-9DEC-C0CB5C39DEB7}"/>
                  </a:ext>
                </a:extLst>
              </p:cNvPr>
              <p:cNvSpPr txBox="1">
                <a:spLocks noRot="1" noChangeAspect="1" noMove="1" noResize="1" noEditPoints="1" noAdjustHandles="1" noChangeArrowheads="1" noChangeShapeType="1" noTextEdit="1"/>
              </p:cNvSpPr>
              <p:nvPr/>
            </p:nvSpPr>
            <p:spPr>
              <a:xfrm>
                <a:off x="401560" y="5307011"/>
                <a:ext cx="6789872" cy="430887"/>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sp>
        <p:nvSpPr>
          <p:cNvPr id="15" name="TextBox 14">
            <a:extLst>
              <a:ext uri="{FF2B5EF4-FFF2-40B4-BE49-F238E27FC236}">
                <a16:creationId xmlns:a16="http://schemas.microsoft.com/office/drawing/2014/main" id="{B6C1B38C-DBD9-4D66-9312-0C0CA4146A58}"/>
              </a:ext>
            </a:extLst>
          </p:cNvPr>
          <p:cNvSpPr txBox="1"/>
          <p:nvPr/>
        </p:nvSpPr>
        <p:spPr>
          <a:xfrm>
            <a:off x="7432132" y="4023619"/>
            <a:ext cx="4667659" cy="1815882"/>
          </a:xfrm>
          <a:prstGeom prst="rect">
            <a:avLst/>
          </a:prstGeom>
          <a:noFill/>
        </p:spPr>
        <p:txBody>
          <a:bodyPr wrap="square">
            <a:spAutoFit/>
          </a:bodyPr>
          <a:lstStyle/>
          <a:p>
            <a:r>
              <a:rPr lang="en-US" sz="2800" dirty="0">
                <a:latin typeface="CMU Serif" panose="02000603000000000000" pitchFamily="2" charset="0"/>
                <a:ea typeface="CMU Serif" panose="02000603000000000000" pitchFamily="2" charset="0"/>
                <a:cs typeface="CMU Serif" panose="02000603000000000000" pitchFamily="2" charset="0"/>
              </a:rPr>
              <a:t>Practical advantages:</a:t>
            </a:r>
          </a:p>
          <a:p>
            <a:pPr marL="342900" indent="-342900">
              <a:buFont typeface="Arial" panose="020B0604020202020204" pitchFamily="34" charset="0"/>
              <a:buChar char="•"/>
            </a:pPr>
            <a:r>
              <a:rPr lang="en-US" sz="2800" dirty="0">
                <a:latin typeface="CMU Serif" panose="02000603000000000000" pitchFamily="2" charset="0"/>
                <a:ea typeface="CMU Serif" panose="02000603000000000000" pitchFamily="2" charset="0"/>
                <a:cs typeface="CMU Serif" panose="02000603000000000000" pitchFamily="2" charset="0"/>
              </a:rPr>
              <a:t>no angle unwrapping</a:t>
            </a:r>
          </a:p>
          <a:p>
            <a:pPr marL="342900" indent="-342900">
              <a:buFont typeface="Arial" panose="020B0604020202020204" pitchFamily="34" charset="0"/>
              <a:buChar char="•"/>
            </a:pPr>
            <a:r>
              <a:rPr lang="en-US" sz="2800" dirty="0">
                <a:latin typeface="CMU Serif" panose="02000603000000000000" pitchFamily="2" charset="0"/>
                <a:ea typeface="CMU Serif" panose="02000603000000000000" pitchFamily="2" charset="0"/>
                <a:cs typeface="CMU Serif" panose="02000603000000000000" pitchFamily="2" charset="0"/>
              </a:rPr>
              <a:t>no derivative required</a:t>
            </a:r>
          </a:p>
          <a:p>
            <a:pPr marL="342900" indent="-342900">
              <a:buFont typeface="Arial" panose="020B0604020202020204" pitchFamily="34" charset="0"/>
              <a:buChar char="•"/>
            </a:pPr>
            <a:r>
              <a:rPr lang="en-US" sz="2800" dirty="0">
                <a:latin typeface="CMU Serif" panose="02000603000000000000" pitchFamily="2" charset="0"/>
                <a:ea typeface="CMU Serif" panose="02000603000000000000" pitchFamily="2" charset="0"/>
                <a:cs typeface="CMU Serif" panose="02000603000000000000" pitchFamily="2" charset="0"/>
              </a:rPr>
              <a:t>maps directly to spectrum</a:t>
            </a:r>
          </a:p>
        </p:txBody>
      </p:sp>
      <p:sp>
        <p:nvSpPr>
          <p:cNvPr id="16" name="TextBox 15">
            <a:extLst>
              <a:ext uri="{FF2B5EF4-FFF2-40B4-BE49-F238E27FC236}">
                <a16:creationId xmlns:a16="http://schemas.microsoft.com/office/drawing/2014/main" id="{AEC3AA2E-D2F9-40C8-BB67-AF853412F9FC}"/>
              </a:ext>
            </a:extLst>
          </p:cNvPr>
          <p:cNvSpPr txBox="1"/>
          <p:nvPr/>
        </p:nvSpPr>
        <p:spPr>
          <a:xfrm>
            <a:off x="-2995" y="2630554"/>
            <a:ext cx="6789871" cy="954107"/>
          </a:xfrm>
          <a:prstGeom prst="rect">
            <a:avLst/>
          </a:prstGeom>
          <a:noFill/>
        </p:spPr>
        <p:txBody>
          <a:bodyPr wrap="square">
            <a:spAutoFit/>
          </a:bodyPr>
          <a:lstStyle/>
          <a:p>
            <a:pPr algn="ctr"/>
            <a:r>
              <a:rPr lang="en-US" sz="2800" dirty="0">
                <a:latin typeface="CMU Serif" panose="02000603000000000000" pitchFamily="2" charset="0"/>
                <a:ea typeface="CMU Serif" panose="02000603000000000000" pitchFamily="2" charset="0"/>
                <a:cs typeface="CMU Serif" panose="02000603000000000000" pitchFamily="2" charset="0"/>
              </a:rPr>
              <a:t>Directional spectrum </a:t>
            </a:r>
          </a:p>
          <a:p>
            <a:pPr algn="ctr"/>
            <a:r>
              <a:rPr lang="en-US" sz="2800" dirty="0">
                <a:latin typeface="CMU Serif" panose="02000603000000000000" pitchFamily="2" charset="0"/>
                <a:ea typeface="CMU Serif" panose="02000603000000000000" pitchFamily="2" charset="0"/>
                <a:cs typeface="CMU Serif" panose="02000603000000000000" pitchFamily="2" charset="0"/>
              </a:rPr>
              <a:t>(2D Fourier power vs direction)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0A5F6B8-3D56-4B1B-A4A1-CECBB04D8461}"/>
                  </a:ext>
                </a:extLst>
              </p:cNvPr>
              <p:cNvSpPr txBox="1"/>
              <p:nvPr/>
            </p:nvSpPr>
            <p:spPr>
              <a:xfrm>
                <a:off x="-1" y="908204"/>
                <a:ext cx="6786881" cy="667747"/>
              </a:xfrm>
              <a:prstGeom prst="rect">
                <a:avLst/>
              </a:prstGeom>
              <a:noFill/>
            </p:spPr>
            <p:txBody>
              <a:bodyPr wrap="square">
                <a:spAutoFit/>
              </a:bodyPr>
              <a:lstStyle/>
              <a:p>
                <a:pPr algn="ctr">
                  <a:lnSpc>
                    <a:spcPct val="150000"/>
                  </a:lnSpc>
                </a:pPr>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Stokes </a:t>
                </a:r>
                <a14:m>
                  <m:oMath xmlns:m="http://schemas.openxmlformats.org/officeDocument/2006/math">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𝑄</m:t>
                    </m:r>
                    <m:d>
                      <m:dPr>
                        <m:ctrlP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m:t>
                    </m:r>
                  </m:oMath>
                </a14:m>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𝑈</m:t>
                    </m:r>
                    <m:d>
                      <m:dPr>
                        <m:ctrlP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2800" i="1">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oMath>
                </a14:m>
                <a:r>
                  <a:rPr lang="en-US" sz="2800" dirty="0">
                    <a:solidFill>
                      <a:srgbClr val="111111"/>
                    </a:solidFill>
                    <a:latin typeface="CMU Serif" panose="02000603000000000000" pitchFamily="2" charset="0"/>
                    <a:ea typeface="CMU Serif" panose="02000603000000000000" pitchFamily="2" charset="0"/>
                    <a:cs typeface="CMU Serif" panose="02000603000000000000" pitchFamily="2" charset="0"/>
                  </a:rPr>
                  <a:t> at wavelength </a:t>
                </a:r>
                <a14:m>
                  <m:oMath xmlns:m="http://schemas.openxmlformats.org/officeDocument/2006/math">
                    <m:r>
                      <m:rPr>
                        <m:sty m:val="p"/>
                      </m:rPr>
                      <a:rPr lang="en-US" sz="28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λ</m:t>
                    </m:r>
                  </m:oMath>
                </a14:m>
                <a:endParaRPr lang="en-US" sz="2800" b="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8" name="TextBox 17">
                <a:extLst>
                  <a:ext uri="{FF2B5EF4-FFF2-40B4-BE49-F238E27FC236}">
                    <a16:creationId xmlns:a16="http://schemas.microsoft.com/office/drawing/2014/main" id="{10A5F6B8-3D56-4B1B-A4A1-CECBB04D8461}"/>
                  </a:ext>
                </a:extLst>
              </p:cNvPr>
              <p:cNvSpPr txBox="1">
                <a:spLocks noRot="1" noChangeAspect="1" noMove="1" noResize="1" noEditPoints="1" noAdjustHandles="1" noChangeArrowheads="1" noChangeShapeType="1" noTextEdit="1"/>
              </p:cNvSpPr>
              <p:nvPr/>
            </p:nvSpPr>
            <p:spPr>
              <a:xfrm>
                <a:off x="-1" y="908204"/>
                <a:ext cx="6786881" cy="667747"/>
              </a:xfrm>
              <a:prstGeom prst="rect">
                <a:avLst/>
              </a:prstGeom>
              <a:blipFill>
                <a:blip r:embed="rId4"/>
                <a:stretch>
                  <a:fillRect b="-2454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8EF622F-87F0-4500-8DED-EA6865E14D24}"/>
              </a:ext>
            </a:extLst>
          </p:cNvPr>
          <p:cNvGrpSpPr/>
          <p:nvPr/>
        </p:nvGrpSpPr>
        <p:grpSpPr>
          <a:xfrm>
            <a:off x="6693224" y="745067"/>
            <a:ext cx="5406567" cy="2839593"/>
            <a:chOff x="7091500" y="746565"/>
            <a:chExt cx="5008292" cy="2630414"/>
          </a:xfrm>
        </p:grpSpPr>
        <p:pic>
          <p:nvPicPr>
            <p:cNvPr id="19" name="Picture 18">
              <a:extLst>
                <a:ext uri="{FF2B5EF4-FFF2-40B4-BE49-F238E27FC236}">
                  <a16:creationId xmlns:a16="http://schemas.microsoft.com/office/drawing/2014/main" id="{F1724170-4B4D-4A33-8C4F-5E0B06598231}"/>
                </a:ext>
              </a:extLst>
            </p:cNvPr>
            <p:cNvPicPr>
              <a:picLocks noChangeAspect="1"/>
            </p:cNvPicPr>
            <p:nvPr/>
          </p:nvPicPr>
          <p:blipFill rotWithShape="1">
            <a:blip r:embed="rId5">
              <a:extLst>
                <a:ext uri="{28A0092B-C50C-407E-A947-70E740481C1C}">
                  <a14:useLocalDpi xmlns:a14="http://schemas.microsoft.com/office/drawing/2010/main" val="0"/>
                </a:ext>
              </a:extLst>
            </a:blip>
            <a:srcRect l="33378" t="2074"/>
            <a:stretch/>
          </p:blipFill>
          <p:spPr>
            <a:xfrm>
              <a:off x="7091500" y="831428"/>
              <a:ext cx="5008292" cy="2103310"/>
            </a:xfrm>
            <a:prstGeom prst="rect">
              <a:avLst/>
            </a:prstGeom>
          </p:spPr>
        </p:pic>
        <p:sp>
          <p:nvSpPr>
            <p:cNvPr id="3" name="Rectangle 2">
              <a:extLst>
                <a:ext uri="{FF2B5EF4-FFF2-40B4-BE49-F238E27FC236}">
                  <a16:creationId xmlns:a16="http://schemas.microsoft.com/office/drawing/2014/main" id="{1E04DB31-71AF-4647-AE50-E72306ABB398}"/>
                </a:ext>
              </a:extLst>
            </p:cNvPr>
            <p:cNvSpPr/>
            <p:nvPr/>
          </p:nvSpPr>
          <p:spPr>
            <a:xfrm>
              <a:off x="7644632" y="755842"/>
              <a:ext cx="1076960" cy="16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ED490B-96EA-40AA-9D69-C8A436435B98}"/>
                </a:ext>
              </a:extLst>
            </p:cNvPr>
            <p:cNvSpPr/>
            <p:nvPr/>
          </p:nvSpPr>
          <p:spPr>
            <a:xfrm>
              <a:off x="10220192" y="746565"/>
              <a:ext cx="1076960" cy="16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E4903D5-D717-4512-928B-253B2560F3BE}"/>
                    </a:ext>
                  </a:extLst>
                </p:cNvPr>
                <p:cNvSpPr txBox="1"/>
                <p:nvPr/>
              </p:nvSpPr>
              <p:spPr>
                <a:xfrm>
                  <a:off x="7709844" y="2915314"/>
                  <a:ext cx="1011748" cy="461665"/>
                </a:xfrm>
                <a:prstGeom prst="rect">
                  <a:avLst/>
                </a:prstGeom>
                <a:noFill/>
              </p:spPr>
              <p:txBody>
                <a:bodyPr wrap="square">
                  <a:spAutoFit/>
                </a:bodyPr>
                <a:lstStyle/>
                <a:p>
                  <a14:m>
                    <m:oMath xmlns:m="http://schemas.openxmlformats.org/officeDocument/2006/math">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𝑄</m:t>
                      </m:r>
                      <m:d>
                        <m:dPr>
                          <m:ctrlP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oMath>
                  </a14:m>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endParaRPr lang="en-US" sz="2400" dirty="0"/>
                </a:p>
              </p:txBody>
            </p:sp>
          </mc:Choice>
          <mc:Fallback>
            <p:sp>
              <p:nvSpPr>
                <p:cNvPr id="24" name="TextBox 23">
                  <a:extLst>
                    <a:ext uri="{FF2B5EF4-FFF2-40B4-BE49-F238E27FC236}">
                      <a16:creationId xmlns:a16="http://schemas.microsoft.com/office/drawing/2014/main" id="{DE4903D5-D717-4512-928B-253B2560F3BE}"/>
                    </a:ext>
                  </a:extLst>
                </p:cNvPr>
                <p:cNvSpPr txBox="1">
                  <a:spLocks noRot="1" noChangeAspect="1" noMove="1" noResize="1" noEditPoints="1" noAdjustHandles="1" noChangeArrowheads="1" noChangeShapeType="1" noTextEdit="1"/>
                </p:cNvSpPr>
                <p:nvPr/>
              </p:nvSpPr>
              <p:spPr>
                <a:xfrm>
                  <a:off x="7709844" y="2915314"/>
                  <a:ext cx="1011748" cy="461665"/>
                </a:xfrm>
                <a:prstGeom prst="rect">
                  <a:avLst/>
                </a:prstGeom>
                <a:blipFill>
                  <a:blip r:embed="rId6"/>
                  <a:stretch>
                    <a:fillRect l="-3889" b="-48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4715D27-3C2B-4C50-9567-20670A43787E}"/>
                    </a:ext>
                  </a:extLst>
                </p:cNvPr>
                <p:cNvSpPr txBox="1"/>
                <p:nvPr/>
              </p:nvSpPr>
              <p:spPr>
                <a:xfrm>
                  <a:off x="10220192" y="2915314"/>
                  <a:ext cx="1011748" cy="461665"/>
                </a:xfrm>
                <a:prstGeom prst="rect">
                  <a:avLst/>
                </a:prstGeom>
                <a:noFill/>
              </p:spPr>
              <p:txBody>
                <a:bodyPr wrap="square">
                  <a:spAutoFit/>
                </a:bodyPr>
                <a:lstStyle/>
                <a:p>
                  <a14:m>
                    <m:oMath xmlns:m="http://schemas.openxmlformats.org/officeDocument/2006/math">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𝑈</m:t>
                      </m:r>
                      <m:d>
                        <m:dPr>
                          <m:ctrlP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ctrlPr>
                        </m:dPr>
                        <m:e>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𝑥</m:t>
                          </m:r>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m:t>
                          </m:r>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𝑦</m:t>
                          </m:r>
                        </m:e>
                      </m:d>
                    </m:oMath>
                  </a14:m>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endParaRPr lang="en-US" sz="2400" dirty="0"/>
                </a:p>
              </p:txBody>
            </p:sp>
          </mc:Choice>
          <mc:Fallback>
            <p:sp>
              <p:nvSpPr>
                <p:cNvPr id="25" name="TextBox 24">
                  <a:extLst>
                    <a:ext uri="{FF2B5EF4-FFF2-40B4-BE49-F238E27FC236}">
                      <a16:creationId xmlns:a16="http://schemas.microsoft.com/office/drawing/2014/main" id="{04715D27-3C2B-4C50-9567-20670A43787E}"/>
                    </a:ext>
                  </a:extLst>
                </p:cNvPr>
                <p:cNvSpPr txBox="1">
                  <a:spLocks noRot="1" noChangeAspect="1" noMove="1" noResize="1" noEditPoints="1" noAdjustHandles="1" noChangeArrowheads="1" noChangeShapeType="1" noTextEdit="1"/>
                </p:cNvSpPr>
                <p:nvPr/>
              </p:nvSpPr>
              <p:spPr>
                <a:xfrm>
                  <a:off x="10220192" y="2915314"/>
                  <a:ext cx="1011748" cy="461665"/>
                </a:xfrm>
                <a:prstGeom prst="rect">
                  <a:avLst/>
                </a:prstGeom>
                <a:blipFill>
                  <a:blip r:embed="rId7"/>
                  <a:stretch>
                    <a:fillRect l="-1117" b="-2439"/>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D86FA29-B823-40DF-B49C-8EF2A3C9FE33}"/>
                  </a:ext>
                </a:extLst>
              </p:cNvPr>
              <p:cNvSpPr txBox="1"/>
              <p:nvPr/>
            </p:nvSpPr>
            <p:spPr>
              <a:xfrm>
                <a:off x="405539" y="4131463"/>
                <a:ext cx="6657720" cy="482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1" i="1" smtClean="0">
                              <a:latin typeface="Cambria Math" panose="02040503050406030204" pitchFamily="18" charset="0"/>
                            </a:rPr>
                            <m:t>𝑿</m:t>
                          </m:r>
                          <m:r>
                            <a:rPr lang="en-US" sz="2800" b="0" i="1" smtClean="0">
                              <a:latin typeface="Cambria Math" panose="02040503050406030204" pitchFamily="18" charset="0"/>
                            </a:rPr>
                            <m:t>,</m:t>
                          </m:r>
                          <m:r>
                            <a:rPr lang="en-US" sz="2800" b="0" i="1" smtClean="0">
                              <a:latin typeface="Cambria Math" panose="02040503050406030204" pitchFamily="18" charset="0"/>
                            </a:rPr>
                            <m:t>𝜆</m:t>
                          </m:r>
                        </m:e>
                      </m:d>
                      <m:r>
                        <a:rPr lang="en-US" sz="2800" b="0" i="1" smtClean="0">
                          <a:latin typeface="Cambria Math" panose="02040503050406030204" pitchFamily="18" charset="0"/>
                        </a:rPr>
                        <m:t>=</m:t>
                      </m:r>
                      <m:r>
                        <a:rPr lang="en-US" sz="2800" b="0" i="1" smtClean="0">
                          <a:latin typeface="Cambria Math" panose="02040503050406030204" pitchFamily="18" charset="0"/>
                        </a:rPr>
                        <m:t>𝑄</m:t>
                      </m:r>
                      <m:r>
                        <a:rPr lang="en-US" sz="2800" b="0" i="1" smtClean="0">
                          <a:latin typeface="Cambria Math" panose="02040503050406030204" pitchFamily="18" charset="0"/>
                        </a:rPr>
                        <m:t>+</m:t>
                      </m:r>
                      <m:r>
                        <a:rPr lang="en-US" sz="2800" b="0" i="1" smtClean="0">
                          <a:latin typeface="Cambria Math" panose="02040503050406030204" pitchFamily="18" charset="0"/>
                        </a:rPr>
                        <m:t>𝑖𝑈</m:t>
                      </m:r>
                      <m:r>
                        <a:rPr lang="en-US" sz="2800" b="0" i="1" smtClean="0">
                          <a:latin typeface="Cambria Math" panose="02040503050406030204" pitchFamily="18" charset="0"/>
                        </a:rPr>
                        <m:t>,  </m:t>
                      </m:r>
                      <m:r>
                        <a:rPr lang="en-US" sz="2800" b="0" i="1" smtClean="0">
                          <a:latin typeface="Cambria Math" panose="02040503050406030204" pitchFamily="18" charset="0"/>
                        </a:rPr>
                        <m:t>𝐷</m:t>
                      </m:r>
                      <m:d>
                        <m:dPr>
                          <m:ctrlPr>
                            <a:rPr lang="en-US" sz="2800" b="0" i="1" smtClean="0">
                              <a:latin typeface="Cambria Math" panose="02040503050406030204" pitchFamily="18" charset="0"/>
                            </a:rPr>
                          </m:ctrlPr>
                        </m:dPr>
                        <m:e>
                          <m:r>
                            <a:rPr lang="en-US" sz="2800" b="1" i="0" smtClean="0">
                              <a:latin typeface="Cambria Math" panose="02040503050406030204" pitchFamily="18" charset="0"/>
                            </a:rPr>
                            <m:t>𝐤</m:t>
                          </m:r>
                          <m:r>
                            <a:rPr lang="en-US" sz="2800" b="1" i="0" smtClean="0">
                              <a:latin typeface="Cambria Math" panose="02040503050406030204" pitchFamily="18" charset="0"/>
                            </a:rPr>
                            <m:t>,</m:t>
                          </m:r>
                          <m:r>
                            <a:rPr lang="en-US" sz="2800" b="0" i="1" smtClean="0">
                              <a:latin typeface="Cambria Math" panose="02040503050406030204" pitchFamily="18" charset="0"/>
                            </a:rPr>
                            <m:t>𝜆</m:t>
                          </m:r>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i="1">
                                  <a:latin typeface="Cambria Math" panose="02040503050406030204" pitchFamily="18" charset="0"/>
                                </a:rPr>
                                <m:t>𝑃</m:t>
                              </m:r>
                            </m:e>
                          </m:acc>
                          <m:r>
                            <a:rPr lang="en-US" sz="2800" b="0" i="1" smtClean="0">
                              <a:latin typeface="Cambria Math" panose="02040503050406030204" pitchFamily="18" charset="0"/>
                            </a:rPr>
                            <m:t>(</m:t>
                          </m:r>
                          <m:r>
                            <a:rPr lang="en-US" sz="2800" b="1" i="0" smtClean="0">
                              <a:latin typeface="Cambria Math" panose="02040503050406030204" pitchFamily="18" charset="0"/>
                            </a:rPr>
                            <m:t>𝐤</m:t>
                          </m:r>
                          <m:r>
                            <a:rPr lang="en-US" sz="2800" b="1" i="0"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e>
                      </m:d>
                    </m:oMath>
                  </m:oMathPara>
                </a14:m>
                <a:endParaRPr lang="en-US" sz="2800" i="1"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26" name="TextBox 25">
                <a:extLst>
                  <a:ext uri="{FF2B5EF4-FFF2-40B4-BE49-F238E27FC236}">
                    <a16:creationId xmlns:a16="http://schemas.microsoft.com/office/drawing/2014/main" id="{ED86FA29-B823-40DF-B49C-8EF2A3C9FE33}"/>
                  </a:ext>
                </a:extLst>
              </p:cNvPr>
              <p:cNvSpPr txBox="1">
                <a:spLocks noRot="1" noChangeAspect="1" noMove="1" noResize="1" noEditPoints="1" noAdjustHandles="1" noChangeArrowheads="1" noChangeShapeType="1" noTextEdit="1"/>
              </p:cNvSpPr>
              <p:nvPr/>
            </p:nvSpPr>
            <p:spPr>
              <a:xfrm>
                <a:off x="405539" y="4131463"/>
                <a:ext cx="6657720" cy="482312"/>
              </a:xfrm>
              <a:prstGeom prst="rect">
                <a:avLst/>
              </a:prstGeom>
              <a:blipFill>
                <a:blip r:embed="rId8"/>
                <a:stretch>
                  <a:fillRect/>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14AD5895-9338-4EB2-8553-AA6BFA22F0C7}"/>
              </a:ext>
            </a:extLst>
          </p:cNvPr>
          <p:cNvCxnSpPr>
            <a:cxnSpLocks/>
          </p:cNvCxnSpPr>
          <p:nvPr/>
        </p:nvCxnSpPr>
        <p:spPr>
          <a:xfrm flipV="1">
            <a:off x="3379936" y="1697121"/>
            <a:ext cx="0" cy="774574"/>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itle 1">
                <a:extLst>
                  <a:ext uri="{FF2B5EF4-FFF2-40B4-BE49-F238E27FC236}">
                    <a16:creationId xmlns:a16="http://schemas.microsoft.com/office/drawing/2014/main" id="{13BE5F52-B05A-407C-964B-0CAF2E6CC027}"/>
                  </a:ext>
                </a:extLst>
              </p:cNvPr>
              <p:cNvSpPr txBox="1">
                <a:spLocks/>
              </p:cNvSpPr>
              <p:nvPr/>
            </p:nvSpPr>
            <p:spPr>
              <a:xfrm>
                <a:off x="335280" y="10845"/>
                <a:ext cx="1185672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latin typeface="CMU Serif" panose="02000603000000000000" pitchFamily="2" charset="0"/>
                    <a:ea typeface="CMU Serif" panose="02000603000000000000" pitchFamily="2" charset="0"/>
                    <a:cs typeface="CMU Serif" panose="02000603000000000000" pitchFamily="2" charset="0"/>
                  </a:rPr>
                  <a:t>New Measure:</a:t>
                </a:r>
                <a:r>
                  <a:rPr lang="en-US" sz="3600" dirty="0">
                    <a:latin typeface="CMU Serif" panose="02000603000000000000" pitchFamily="2" charset="0"/>
                    <a:ea typeface="CMU Serif" panose="02000603000000000000" pitchFamily="2" charset="0"/>
                    <a:cs typeface="CMU Serif" panose="02000603000000000000" pitchFamily="2" charset="0"/>
                  </a:rPr>
                  <a:t> Directional Spectrum of </a:t>
                </a:r>
                <a14:m>
                  <m:oMath xmlns:m="http://schemas.openxmlformats.org/officeDocument/2006/math">
                    <m:r>
                      <a:rPr lang="en-US" sz="3600" b="0" i="1" smtClean="0">
                        <a:latin typeface="Cambria Math" panose="02040503050406030204" pitchFamily="18" charset="0"/>
                        <a:ea typeface="CMU Serif" panose="02000603000000000000" pitchFamily="2" charset="0"/>
                        <a:cs typeface="CMU Serif" panose="02000603000000000000" pitchFamily="2" charset="0"/>
                      </a:rPr>
                      <m:t>𝑃</m:t>
                    </m:r>
                  </m:oMath>
                </a14:m>
                <a:endParaRPr lang="en-US" sz="3600" dirty="0">
                  <a:latin typeface="CMU Serif" panose="02000603000000000000" pitchFamily="2" charset="0"/>
                  <a:ea typeface="CMU Serif" panose="02000603000000000000" pitchFamily="2" charset="0"/>
                  <a:cs typeface="CMU Serif" panose="02000603000000000000" pitchFamily="2" charset="0"/>
                </a:endParaRPr>
              </a:p>
            </p:txBody>
          </p:sp>
        </mc:Choice>
        <mc:Fallback>
          <p:sp>
            <p:nvSpPr>
              <p:cNvPr id="12" name="Title 1">
                <a:extLst>
                  <a:ext uri="{FF2B5EF4-FFF2-40B4-BE49-F238E27FC236}">
                    <a16:creationId xmlns:a16="http://schemas.microsoft.com/office/drawing/2014/main" id="{13BE5F52-B05A-407C-964B-0CAF2E6CC027}"/>
                  </a:ext>
                </a:extLst>
              </p:cNvPr>
              <p:cNvSpPr txBox="1">
                <a:spLocks noRot="1" noChangeAspect="1" noMove="1" noResize="1" noEditPoints="1" noAdjustHandles="1" noChangeArrowheads="1" noChangeShapeType="1" noTextEdit="1"/>
              </p:cNvSpPr>
              <p:nvPr/>
            </p:nvSpPr>
            <p:spPr>
              <a:xfrm>
                <a:off x="335280" y="10845"/>
                <a:ext cx="11856720" cy="1001077"/>
              </a:xfrm>
              <a:prstGeom prst="rect">
                <a:avLst/>
              </a:prstGeom>
              <a:blipFill>
                <a:blip r:embed="rId9"/>
                <a:stretch>
                  <a:fillRect t="-152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0E877323-825E-4BB1-A333-F9EBF9A728A5}"/>
                  </a:ext>
                </a:extLst>
              </p:cNvPr>
              <p:cNvSpPr txBox="1"/>
              <p:nvPr/>
            </p:nvSpPr>
            <p:spPr>
              <a:xfrm>
                <a:off x="660460" y="6200301"/>
                <a:ext cx="7995920" cy="461665"/>
              </a:xfrm>
              <a:prstGeom prst="rect">
                <a:avLst/>
              </a:prstGeom>
              <a:noFill/>
            </p:spPr>
            <p:txBody>
              <a:bodyPr wrap="square">
                <a:spAutoFit/>
              </a:bodyPr>
              <a:lstStyle/>
              <a:p>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*where </a:t>
                </a:r>
                <a14:m>
                  <m:oMath xmlns:m="http://schemas.openxmlformats.org/officeDocument/2006/math">
                    <m:r>
                      <a:rPr lang="en-US" sz="24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𝜒</m:t>
                    </m:r>
                    <m:r>
                      <a:rPr lang="en-US" sz="2400" b="0" i="0" smtClean="0">
                        <a:solidFill>
                          <a:srgbClr val="111111"/>
                        </a:solidFill>
                        <a:latin typeface="Cambria Math" panose="02040503050406030204" pitchFamily="18" charset="0"/>
                        <a:ea typeface="CMU Serif" panose="02000603000000000000" pitchFamily="2" charset="0"/>
                        <a:cs typeface="CMU Serif" panose="02000603000000000000" pitchFamily="2" charset="0"/>
                      </a:rPr>
                      <m:t>−</m:t>
                    </m:r>
                  </m:oMath>
                </a14:m>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polarization angle fluctuations</a:t>
                </a:r>
                <a:endParaRPr lang="en-US" sz="2400" dirty="0"/>
              </a:p>
            </p:txBody>
          </p:sp>
        </mc:Choice>
        <mc:Fallback>
          <p:sp>
            <p:nvSpPr>
              <p:cNvPr id="21" name="TextBox 20">
                <a:extLst>
                  <a:ext uri="{FF2B5EF4-FFF2-40B4-BE49-F238E27FC236}">
                    <a16:creationId xmlns:a16="http://schemas.microsoft.com/office/drawing/2014/main" id="{0E877323-825E-4BB1-A333-F9EBF9A728A5}"/>
                  </a:ext>
                </a:extLst>
              </p:cNvPr>
              <p:cNvSpPr txBox="1">
                <a:spLocks noRot="1" noChangeAspect="1" noMove="1" noResize="1" noEditPoints="1" noAdjustHandles="1" noChangeArrowheads="1" noChangeShapeType="1" noTextEdit="1"/>
              </p:cNvSpPr>
              <p:nvPr/>
            </p:nvSpPr>
            <p:spPr>
              <a:xfrm>
                <a:off x="660460" y="6200301"/>
                <a:ext cx="7995920" cy="461665"/>
              </a:xfrm>
              <a:prstGeom prst="rect">
                <a:avLst/>
              </a:prstGeom>
              <a:blipFill>
                <a:blip r:embed="rId10"/>
                <a:stretch>
                  <a:fillRect l="-1143"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02868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335280" y="1117748"/>
            <a:ext cx="1185672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Emission vs. Faraday Screen: who dominates?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1B1F905-A66D-44D2-85EE-4F2EF4F30BEF}"/>
                  </a:ext>
                </a:extLst>
              </p:cNvPr>
              <p:cNvSpPr txBox="1"/>
              <p:nvPr/>
            </p:nvSpPr>
            <p:spPr>
              <a:xfrm>
                <a:off x="3799840" y="2687977"/>
                <a:ext cx="5614229" cy="5772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 </m:t>
                      </m:r>
                      <m:r>
                        <a:rPr lang="el-GR" sz="3200" b="0" i="1" smtClean="0">
                          <a:latin typeface="Cambria Math" panose="02040503050406030204" pitchFamily="18" charset="0"/>
                        </a:rPr>
                        <m:t>𝜆</m:t>
                      </m:r>
                      <m:r>
                        <a:rPr lang="el-GR" sz="3200" b="0" i="1" smtClean="0">
                          <a:latin typeface="Cambria Math" panose="02040503050406030204" pitchFamily="18" charset="0"/>
                        </a:rPr>
                        <m:t>) =</m:t>
                      </m:r>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𝑒</m:t>
                          </m:r>
                        </m:e>
                        <m:sup>
                          <m:r>
                            <a:rPr lang="en-US" sz="3200" b="0" i="1" smtClean="0">
                              <a:latin typeface="Cambria Math" panose="02040503050406030204" pitchFamily="18" charset="0"/>
                            </a:rPr>
                            <m:t>2</m:t>
                          </m:r>
                          <m:r>
                            <a:rPr lang="en-US" sz="3200" b="0" i="1" smtClean="0">
                              <a:latin typeface="Cambria Math" panose="02040503050406030204" pitchFamily="18" charset="0"/>
                            </a:rPr>
                            <m:t>𝑖</m:t>
                          </m:r>
                          <m:r>
                            <a:rPr lang="en-US" sz="3200" b="0" i="1" smtClean="0">
                              <a:latin typeface="Cambria Math" panose="02040503050406030204" pitchFamily="18" charset="0"/>
                            </a:rPr>
                            <m:t> [ </m:t>
                          </m:r>
                          <m:sSub>
                            <m:sSubPr>
                              <m:ctrlPr>
                                <a:rPr lang="en-US" sz="3200" i="1" smtClean="0">
                                  <a:latin typeface="Cambria Math" panose="02040503050406030204" pitchFamily="18" charset="0"/>
                                </a:rPr>
                              </m:ctrlPr>
                            </m:sSubPr>
                            <m:e>
                              <m:r>
                                <a:rPr lang="el-GR" sz="3200" b="0" i="1" smtClean="0">
                                  <a:latin typeface="Cambria Math" panose="02040503050406030204" pitchFamily="18" charset="0"/>
                                </a:rPr>
                                <m:t>𝜓</m:t>
                              </m:r>
                            </m:e>
                            <m:sub>
                              <m:r>
                                <m:rPr>
                                  <m:sty m:val="p"/>
                                </m:rPr>
                                <a:rPr lang="en-US" sz="3200" b="0" i="0" smtClean="0">
                                  <a:latin typeface="Cambria Math" panose="02040503050406030204" pitchFamily="18" charset="0"/>
                                </a:rPr>
                                <m:t>emit</m:t>
                              </m:r>
                            </m:sub>
                          </m:sSub>
                          <m:d>
                            <m:dPr>
                              <m:ctrlPr>
                                <a:rPr lang="en-US" sz="3200" i="1">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 </m:t>
                          </m:r>
                          <m:sSup>
                            <m:sSupPr>
                              <m:ctrlPr>
                                <a:rPr lang="el-GR" sz="3200" i="1">
                                  <a:latin typeface="Cambria Math" panose="02040503050406030204" pitchFamily="18" charset="0"/>
                                </a:rPr>
                              </m:ctrlPr>
                            </m:sSupPr>
                            <m:e>
                              <m:r>
                                <a:rPr lang="el-GR" sz="3200" b="0" i="1" smtClean="0">
                                  <a:latin typeface="Cambria Math" panose="02040503050406030204" pitchFamily="18" charset="0"/>
                                </a:rPr>
                                <m:t>𝜆</m:t>
                              </m:r>
                            </m:e>
                            <m:sup>
                              <m:r>
                                <a:rPr lang="el-GR" sz="3200" b="0" i="1" smtClean="0">
                                  <a:latin typeface="Cambria Math" panose="02040503050406030204" pitchFamily="18" charset="0"/>
                                </a:rPr>
                                <m:t>2</m:t>
                              </m:r>
                            </m:sup>
                          </m:sSup>
                          <m:r>
                            <a:rPr lang="en-US" sz="3200" b="0" i="1" smtClean="0">
                              <a:latin typeface="Cambria Math" panose="02040503050406030204" pitchFamily="18" charset="0"/>
                            </a:rPr>
                            <m:t>𝑅𝑀</m:t>
                          </m:r>
                          <m:d>
                            <m:dPr>
                              <m:ctrlPr>
                                <a:rPr lang="en-US" sz="3200" i="1">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sup>
                      </m:sSup>
                    </m:oMath>
                  </m:oMathPara>
                </a14:m>
                <a:endParaRPr sz="20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 name="TextBox 2">
                <a:extLst>
                  <a:ext uri="{FF2B5EF4-FFF2-40B4-BE49-F238E27FC236}">
                    <a16:creationId xmlns:a16="http://schemas.microsoft.com/office/drawing/2014/main" id="{B1B1F905-A66D-44D2-85EE-4F2EF4F30BEF}"/>
                  </a:ext>
                </a:extLst>
              </p:cNvPr>
              <p:cNvSpPr txBox="1">
                <a:spLocks noRot="1" noChangeAspect="1" noMove="1" noResize="1" noEditPoints="1" noAdjustHandles="1" noChangeArrowheads="1" noChangeShapeType="1" noTextEdit="1"/>
              </p:cNvSpPr>
              <p:nvPr/>
            </p:nvSpPr>
            <p:spPr>
              <a:xfrm>
                <a:off x="3799840" y="2687977"/>
                <a:ext cx="5614229" cy="5772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751720-832E-487F-BC38-ABE12887A270}"/>
                  </a:ext>
                </a:extLst>
              </p:cNvPr>
              <p:cNvSpPr txBox="1"/>
              <p:nvPr/>
            </p:nvSpPr>
            <p:spPr>
              <a:xfrm>
                <a:off x="3908054" y="3767814"/>
                <a:ext cx="24188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0" i="1" smtClean="0">
                          <a:latin typeface="Cambria Math" panose="02040503050406030204" pitchFamily="18" charset="0"/>
                        </a:rPr>
                        <m:t>𝜆</m:t>
                      </m:r>
                      <m:r>
                        <a:rPr lang="el-GR" sz="2400" b="0" i="1" smtClean="0">
                          <a:latin typeface="Cambria Math" panose="02040503050406030204" pitchFamily="18" charset="0"/>
                        </a:rPr>
                        <m:t>²·</m:t>
                      </m:r>
                      <m:sSub>
                        <m:sSubPr>
                          <m:ctrlPr>
                            <a:rPr lang="el-GR" sz="2400" i="1" smtClean="0">
                              <a:latin typeface="Cambria Math" panose="02040503050406030204" pitchFamily="18" charset="0"/>
                            </a:rPr>
                          </m:ctrlPr>
                        </m:sSubPr>
                        <m:e>
                          <m:r>
                            <a:rPr lang="el-GR" sz="2400" b="0" i="1" smtClean="0">
                              <a:latin typeface="Cambria Math" panose="02040503050406030204" pitchFamily="18" charset="0"/>
                            </a:rPr>
                            <m:t>𝜎</m:t>
                          </m:r>
                        </m:e>
                        <m:sub>
                          <m:r>
                            <a:rPr lang="en-US" sz="2400" b="0" i="1" smtClean="0">
                              <a:latin typeface="Cambria Math" panose="02040503050406030204" pitchFamily="18" charset="0"/>
                            </a:rPr>
                            <m:t>𝑅𝑀</m:t>
                          </m:r>
                        </m:sub>
                      </m:sSub>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 ≈ 1 </m:t>
                      </m:r>
                    </m:oMath>
                  </m:oMathPara>
                </a14:m>
                <a:endParaRPr sz="200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5" name="TextBox 4">
                <a:extLst>
                  <a:ext uri="{FF2B5EF4-FFF2-40B4-BE49-F238E27FC236}">
                    <a16:creationId xmlns:a16="http://schemas.microsoft.com/office/drawing/2014/main" id="{34751720-832E-487F-BC38-ABE12887A270}"/>
                  </a:ext>
                </a:extLst>
              </p:cNvPr>
              <p:cNvSpPr txBox="1">
                <a:spLocks noRot="1" noChangeAspect="1" noMove="1" noResize="1" noEditPoints="1" noAdjustHandles="1" noChangeArrowheads="1" noChangeShapeType="1" noTextEdit="1"/>
              </p:cNvSpPr>
              <p:nvPr/>
            </p:nvSpPr>
            <p:spPr>
              <a:xfrm>
                <a:off x="3908054" y="3767814"/>
                <a:ext cx="2418867" cy="369332"/>
              </a:xfrm>
              <a:prstGeom prst="rect">
                <a:avLst/>
              </a:prstGeom>
              <a:blipFill>
                <a:blip r:embed="rId4"/>
                <a:stretch>
                  <a:fillRect l="-1008" t="-6557" b="-36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04FB27-3C08-45A5-963D-381751C9F712}"/>
                  </a:ext>
                </a:extLst>
              </p:cNvPr>
              <p:cNvSpPr txBox="1"/>
              <p:nvPr/>
            </p:nvSpPr>
            <p:spPr>
              <a:xfrm>
                <a:off x="1905000" y="4965859"/>
                <a:ext cx="6187440" cy="707886"/>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Short </a:t>
                </a:r>
                <a14:m>
                  <m:oMath xmlns:m="http://schemas.openxmlformats.org/officeDocument/2006/math">
                    <m:r>
                      <a:rPr lang="el-GR" sz="2000" b="0" i="1" smtClean="0">
                        <a:latin typeface="Cambria Math" panose="02040503050406030204" pitchFamily="18" charset="0"/>
                      </a:rPr>
                      <m:t>𝜆</m:t>
                    </m:r>
                    <m:r>
                      <a:rPr lang="el-GR" sz="2000" b="0" i="1" smtClean="0">
                        <a:latin typeface="Cambria Math" panose="02040503050406030204" pitchFamily="18" charset="0"/>
                      </a:rPr>
                      <m:t> </m:t>
                    </m:r>
                  </m:oMath>
                </a14:m>
                <a:r>
                  <a:rPr lang="el-GR"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synchrotron emission angles dominate.</a:t>
                </a:r>
              </a:p>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Long </a:t>
                </a:r>
                <a14:m>
                  <m:oMath xmlns:m="http://schemas.openxmlformats.org/officeDocument/2006/math">
                    <m:r>
                      <a:rPr lang="el-GR" sz="2000" b="0" i="1" smtClean="0">
                        <a:latin typeface="Cambria Math" panose="02040503050406030204" pitchFamily="18" charset="0"/>
                      </a:rPr>
                      <m:t>𝜆</m:t>
                    </m:r>
                    <m:r>
                      <a:rPr lang="el-GR" sz="2000" b="0" i="1" smtClean="0">
                        <a:latin typeface="Cambria Math" panose="02040503050406030204" pitchFamily="18" charset="0"/>
                      </a:rPr>
                      <m:t> </m:t>
                    </m:r>
                  </m:oMath>
                </a14:m>
                <a:r>
                  <a:rPr lang="el-GR"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Faraday screen (</a:t>
                </a:r>
                <a14:m>
                  <m:oMath xmlns:m="http://schemas.openxmlformats.org/officeDocument/2006/math">
                    <m:sSub>
                      <m:sSubPr>
                        <m:ctrlPr>
                          <a:rPr lang="en-US" sz="2000" i="1" smtClean="0">
                            <a:solidFill>
                              <a:srgbClr val="111111"/>
                            </a:solidFill>
                            <a:latin typeface="Cambria Math" panose="02040503050406030204" pitchFamily="18" charset="0"/>
                          </a:rPr>
                        </m:ctrlPr>
                      </m:sSubPr>
                      <m:e>
                        <m:r>
                          <a:rPr lang="en-US" sz="2000" b="0" i="1" smtClean="0">
                            <a:solidFill>
                              <a:srgbClr val="111111"/>
                            </a:solidFill>
                            <a:latin typeface="Cambria Math" panose="02040503050406030204" pitchFamily="18" charset="0"/>
                          </a:rPr>
                          <m:t>𝑛</m:t>
                        </m:r>
                      </m:e>
                      <m:sub>
                        <m:r>
                          <a:rPr lang="en-US" sz="2000" b="0" i="1" smtClean="0">
                            <a:solidFill>
                              <a:srgbClr val="111111"/>
                            </a:solidFill>
                            <a:latin typeface="Cambria Math" panose="02040503050406030204" pitchFamily="18" charset="0"/>
                          </a:rPr>
                          <m:t>𝑒</m:t>
                        </m:r>
                      </m:sub>
                    </m:sSub>
                    <m:sSub>
                      <m:sSubPr>
                        <m:ctrlPr>
                          <a:rPr lang="en-US" sz="2000" i="1" smtClean="0">
                            <a:solidFill>
                              <a:srgbClr val="111111"/>
                            </a:solidFill>
                            <a:latin typeface="Cambria Math" panose="02040503050406030204" pitchFamily="18" charset="0"/>
                          </a:rPr>
                        </m:ctrlPr>
                      </m:sSubPr>
                      <m:e>
                        <m:r>
                          <a:rPr lang="en-US" sz="2000" b="0" i="1" smtClean="0">
                            <a:solidFill>
                              <a:srgbClr val="111111"/>
                            </a:solidFill>
                            <a:latin typeface="Cambria Math" panose="02040503050406030204" pitchFamily="18" charset="0"/>
                          </a:rPr>
                          <m:t>𝐵</m:t>
                        </m:r>
                      </m:e>
                      <m:sub>
                        <m:r>
                          <a:rPr lang="en-US" sz="2000" b="0" i="1" smtClean="0">
                            <a:solidFill>
                              <a:srgbClr val="111111"/>
                            </a:solidFill>
                            <a:latin typeface="Cambria Math" panose="02040503050406030204" pitchFamily="18" charset="0"/>
                          </a:rPr>
                          <m:t>∥</m:t>
                        </m:r>
                      </m:sub>
                    </m:sSub>
                  </m:oMath>
                </a14:m>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dominates.</a:t>
                </a:r>
              </a:p>
            </p:txBody>
          </p:sp>
        </mc:Choice>
        <mc:Fallback xmlns="">
          <p:sp>
            <p:nvSpPr>
              <p:cNvPr id="7" name="TextBox 6">
                <a:extLst>
                  <a:ext uri="{FF2B5EF4-FFF2-40B4-BE49-F238E27FC236}">
                    <a16:creationId xmlns:a16="http://schemas.microsoft.com/office/drawing/2014/main" id="{AD04FB27-3C08-45A5-963D-381751C9F712}"/>
                  </a:ext>
                </a:extLst>
              </p:cNvPr>
              <p:cNvSpPr txBox="1">
                <a:spLocks noRot="1" noChangeAspect="1" noMove="1" noResize="1" noEditPoints="1" noAdjustHandles="1" noChangeArrowheads="1" noChangeShapeType="1" noTextEdit="1"/>
              </p:cNvSpPr>
              <p:nvPr/>
            </p:nvSpPr>
            <p:spPr>
              <a:xfrm>
                <a:off x="1905000" y="4965859"/>
                <a:ext cx="6187440" cy="707886"/>
              </a:xfrm>
              <a:prstGeom prst="rect">
                <a:avLst/>
              </a:prstGeom>
              <a:blipFill>
                <a:blip r:embed="rId5"/>
                <a:stretch>
                  <a:fillRect l="-1084" t="-5172" b="-155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7BEC696-8765-4D1E-92AE-33F88EF7D12B}"/>
              </a:ext>
            </a:extLst>
          </p:cNvPr>
          <p:cNvSpPr txBox="1"/>
          <p:nvPr/>
        </p:nvSpPr>
        <p:spPr>
          <a:xfrm>
            <a:off x="2291080" y="2079555"/>
            <a:ext cx="6187440" cy="400110"/>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Polarization model (external screen):</a:t>
            </a:r>
          </a:p>
        </p:txBody>
      </p:sp>
      <p:sp>
        <p:nvSpPr>
          <p:cNvPr id="10" name="TextBox 9">
            <a:extLst>
              <a:ext uri="{FF2B5EF4-FFF2-40B4-BE49-F238E27FC236}">
                <a16:creationId xmlns:a16="http://schemas.microsoft.com/office/drawing/2014/main" id="{DE179DCB-BDC6-4093-849C-7A15FB475062}"/>
              </a:ext>
            </a:extLst>
          </p:cNvPr>
          <p:cNvSpPr txBox="1"/>
          <p:nvPr/>
        </p:nvSpPr>
        <p:spPr>
          <a:xfrm>
            <a:off x="2209800" y="3348632"/>
            <a:ext cx="6187440" cy="400110"/>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Transition criterion (at scale k):</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C1B1EA-F9EE-4B98-A03E-568E9478CF07}"/>
                  </a:ext>
                </a:extLst>
              </p:cNvPr>
              <p:cNvSpPr txBox="1"/>
              <p:nvPr/>
            </p:nvSpPr>
            <p:spPr>
              <a:xfrm>
                <a:off x="7198360" y="3763557"/>
                <a:ext cx="6187440" cy="400110"/>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defines crossover </a:t>
                </a:r>
                <a14:m>
                  <m:oMath xmlns:m="http://schemas.openxmlformats.org/officeDocument/2006/math">
                    <m:sSub>
                      <m:sSubPr>
                        <m:ctrlPr>
                          <a:rPr lang="en-US" sz="2000" i="1" smtClean="0">
                            <a:solidFill>
                              <a:srgbClr val="111111"/>
                            </a:solidFill>
                            <a:latin typeface="Cambria Math" panose="02040503050406030204" pitchFamily="18" charset="0"/>
                          </a:rPr>
                        </m:ctrlPr>
                      </m:sSubPr>
                      <m:e>
                        <m:r>
                          <a:rPr lang="en-US" sz="2000" b="0" i="1" smtClean="0">
                            <a:solidFill>
                              <a:srgbClr val="111111"/>
                            </a:solidFill>
                            <a:latin typeface="Cambria Math" panose="02040503050406030204" pitchFamily="18" charset="0"/>
                          </a:rPr>
                          <m:t>𝑘</m:t>
                        </m:r>
                      </m:e>
                      <m:sub>
                        <m:r>
                          <a:rPr lang="en-US" sz="2000" b="0" i="1" smtClean="0">
                            <a:solidFill>
                              <a:srgbClr val="111111"/>
                            </a:solidFill>
                            <a:latin typeface="Cambria Math" panose="02040503050406030204" pitchFamily="18" charset="0"/>
                          </a:rPr>
                          <m:t>×</m:t>
                        </m:r>
                      </m:sub>
                    </m:sSub>
                    <m:r>
                      <a:rPr lang="en-US" sz="2000" b="0" i="1" smtClean="0">
                        <a:solidFill>
                          <a:srgbClr val="111111"/>
                        </a:solidFill>
                        <a:latin typeface="Cambria Math" panose="02040503050406030204" pitchFamily="18" charset="0"/>
                      </a:rPr>
                      <m:t> (</m:t>
                    </m:r>
                    <m:r>
                      <a:rPr lang="el-GR" sz="2000" b="0" i="1" smtClean="0">
                        <a:solidFill>
                          <a:srgbClr val="111111"/>
                        </a:solidFill>
                        <a:latin typeface="Cambria Math" panose="02040503050406030204" pitchFamily="18" charset="0"/>
                      </a:rPr>
                      <m:t>𝜆</m:t>
                    </m:r>
                    <m:r>
                      <a:rPr lang="el-GR" sz="2000" b="0" i="1" smtClean="0">
                        <a:solidFill>
                          <a:srgbClr val="111111"/>
                        </a:solidFill>
                        <a:latin typeface="Cambria Math" panose="02040503050406030204" pitchFamily="18" charset="0"/>
                      </a:rPr>
                      <m:t>)</m:t>
                    </m:r>
                  </m:oMath>
                </a14:m>
                <a:endParaRPr lang="el-GR"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2" name="TextBox 11">
                <a:extLst>
                  <a:ext uri="{FF2B5EF4-FFF2-40B4-BE49-F238E27FC236}">
                    <a16:creationId xmlns:a16="http://schemas.microsoft.com/office/drawing/2014/main" id="{7AC1B1EA-F9EE-4B98-A03E-568E9478CF07}"/>
                  </a:ext>
                </a:extLst>
              </p:cNvPr>
              <p:cNvSpPr txBox="1">
                <a:spLocks noRot="1" noChangeAspect="1" noMove="1" noResize="1" noEditPoints="1" noAdjustHandles="1" noChangeArrowheads="1" noChangeShapeType="1" noTextEdit="1"/>
              </p:cNvSpPr>
              <p:nvPr/>
            </p:nvSpPr>
            <p:spPr>
              <a:xfrm>
                <a:off x="7198360" y="3763557"/>
                <a:ext cx="6187440" cy="400110"/>
              </a:xfrm>
              <a:prstGeom prst="rect">
                <a:avLst/>
              </a:prstGeom>
              <a:blipFill>
                <a:blip r:embed="rId6"/>
                <a:stretch>
                  <a:fillRect l="-1084" t="-7576" b="-2575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714B1B6-8EE2-4825-A9A8-CCFE6EE7236B}"/>
              </a:ext>
            </a:extLst>
          </p:cNvPr>
          <p:cNvSpPr txBox="1"/>
          <p:nvPr/>
        </p:nvSpPr>
        <p:spPr>
          <a:xfrm>
            <a:off x="7667136" y="5037761"/>
            <a:ext cx="3709701" cy="769441"/>
          </a:xfrm>
          <a:prstGeom prst="rect">
            <a:avLst/>
          </a:prstGeom>
          <a:noFill/>
        </p:spPr>
        <p:txBody>
          <a:bodyPr wrap="square">
            <a:spAutoFit/>
          </a:bodyPr>
          <a:lstStyle/>
          <a:p>
            <a:r>
              <a:rPr lang="en-US" sz="2200" dirty="0">
                <a:latin typeface="CMU Serif" panose="02000603000000000000" pitchFamily="2" charset="0"/>
                <a:ea typeface="CMU Serif" panose="02000603000000000000" pitchFamily="2" charset="0"/>
                <a:cs typeface="CMU Serif" panose="02000603000000000000" pitchFamily="2" charset="0"/>
              </a:rPr>
              <a:t>Standard Deviation of Rotation Measure</a:t>
            </a:r>
          </a:p>
        </p:txBody>
      </p:sp>
      <p:sp>
        <p:nvSpPr>
          <p:cNvPr id="13" name="Arc 12">
            <a:extLst>
              <a:ext uri="{FF2B5EF4-FFF2-40B4-BE49-F238E27FC236}">
                <a16:creationId xmlns:a16="http://schemas.microsoft.com/office/drawing/2014/main" id="{18FC7425-7A4B-40C7-8E08-FF41537F391A}"/>
              </a:ext>
            </a:extLst>
          </p:cNvPr>
          <p:cNvSpPr/>
          <p:nvPr/>
        </p:nvSpPr>
        <p:spPr>
          <a:xfrm rot="11205790">
            <a:off x="7267472" y="3509168"/>
            <a:ext cx="1174095" cy="1801748"/>
          </a:xfrm>
          <a:prstGeom prst="arc">
            <a:avLst/>
          </a:prstGeom>
          <a:ln w="25400">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795145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3753E-51A7-4A13-AE18-C4C2ADB29205}"/>
              </a:ext>
            </a:extLst>
          </p:cNvPr>
          <p:cNvPicPr>
            <a:picLocks noChangeAspect="1"/>
          </p:cNvPicPr>
          <p:nvPr/>
        </p:nvPicPr>
        <p:blipFill>
          <a:blip r:embed="rId2"/>
          <a:stretch>
            <a:fillRect/>
          </a:stretch>
        </p:blipFill>
        <p:spPr>
          <a:xfrm>
            <a:off x="1542820" y="954414"/>
            <a:ext cx="9106359" cy="5653804"/>
          </a:xfrm>
          <a:prstGeom prst="rect">
            <a:avLst/>
          </a:prstGeom>
        </p:spPr>
      </p:pic>
      <p:sp>
        <p:nvSpPr>
          <p:cNvPr id="4" name="TextBox 3">
            <a:extLst>
              <a:ext uri="{FF2B5EF4-FFF2-40B4-BE49-F238E27FC236}">
                <a16:creationId xmlns:a16="http://schemas.microsoft.com/office/drawing/2014/main" id="{321C62E8-13F8-4F06-98A0-446B1EC724C0}"/>
              </a:ext>
            </a:extLst>
          </p:cNvPr>
          <p:cNvSpPr txBox="1"/>
          <p:nvPr/>
        </p:nvSpPr>
        <p:spPr>
          <a:xfrm>
            <a:off x="1" y="249782"/>
            <a:ext cx="12192000" cy="615553"/>
          </a:xfrm>
          <a:prstGeom prst="rect">
            <a:avLst/>
          </a:prstGeom>
          <a:noFill/>
        </p:spPr>
        <p:txBody>
          <a:bodyPr wrap="square">
            <a:spAutoFit/>
          </a:bodyPr>
          <a:lstStyle/>
          <a:p>
            <a:pPr algn="ctr"/>
            <a:r>
              <a:rPr lang="en-US" sz="3400" dirty="0">
                <a:latin typeface="CMU Serif" panose="02000603000000000000" pitchFamily="2" charset="0"/>
                <a:ea typeface="CMU Serif" panose="02000603000000000000" pitchFamily="2" charset="0"/>
                <a:cs typeface="CMU Serif" panose="02000603000000000000" pitchFamily="2" charset="0"/>
              </a:rPr>
              <a:t>Which regime dominates (</a:t>
            </a:r>
            <a:r>
              <a:rPr lang="en-US" sz="3400" dirty="0" err="1">
                <a:latin typeface="CMU Serif" panose="02000603000000000000" pitchFamily="2" charset="0"/>
                <a:ea typeface="CMU Serif" panose="02000603000000000000" pitchFamily="2" charset="0"/>
                <a:cs typeface="CMU Serif" panose="02000603000000000000" pitchFamily="2" charset="0"/>
              </a:rPr>
              <a:t>instrinstic</a:t>
            </a:r>
            <a:r>
              <a:rPr lang="en-US" sz="3400" dirty="0">
                <a:latin typeface="CMU Serif" panose="02000603000000000000" pitchFamily="2" charset="0"/>
                <a:ea typeface="CMU Serif" panose="02000603000000000000" pitchFamily="2" charset="0"/>
                <a:cs typeface="CMU Serif" panose="02000603000000000000" pitchFamily="2" charset="0"/>
              </a:rPr>
              <a:t>, faraday, or transitional)? </a:t>
            </a:r>
          </a:p>
        </p:txBody>
      </p:sp>
    </p:spTree>
    <p:extLst>
      <p:ext uri="{BB962C8B-B14F-4D97-AF65-F5344CB8AC3E}">
        <p14:creationId xmlns:p14="http://schemas.microsoft.com/office/powerpoint/2010/main" val="192390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0DEA8E6-2282-44EA-8129-0917D1C6A00F}"/>
              </a:ext>
            </a:extLst>
          </p:cNvPr>
          <p:cNvGrpSpPr/>
          <p:nvPr/>
        </p:nvGrpSpPr>
        <p:grpSpPr>
          <a:xfrm>
            <a:off x="943707" y="-905"/>
            <a:ext cx="10304585" cy="6858905"/>
            <a:chOff x="-84593" y="-534931"/>
            <a:chExt cx="12569141" cy="8366232"/>
          </a:xfrm>
        </p:grpSpPr>
        <p:pic>
          <p:nvPicPr>
            <p:cNvPr id="3" name="Picture 2">
              <a:extLst>
                <a:ext uri="{FF2B5EF4-FFF2-40B4-BE49-F238E27FC236}">
                  <a16:creationId xmlns:a16="http://schemas.microsoft.com/office/drawing/2014/main" id="{7D33BC18-78FA-420C-ADCD-305960076AEA}"/>
                </a:ext>
              </a:extLst>
            </p:cNvPr>
            <p:cNvPicPr>
              <a:picLocks noChangeAspect="1"/>
            </p:cNvPicPr>
            <p:nvPr/>
          </p:nvPicPr>
          <p:blipFill>
            <a:blip r:embed="rId2"/>
            <a:stretch>
              <a:fillRect/>
            </a:stretch>
          </p:blipFill>
          <p:spPr>
            <a:xfrm>
              <a:off x="-84593" y="-534931"/>
              <a:ext cx="12555999" cy="4183116"/>
            </a:xfrm>
            <a:prstGeom prst="rect">
              <a:avLst/>
            </a:prstGeom>
          </p:spPr>
        </p:pic>
        <p:pic>
          <p:nvPicPr>
            <p:cNvPr id="4" name="Picture 3">
              <a:extLst>
                <a:ext uri="{FF2B5EF4-FFF2-40B4-BE49-F238E27FC236}">
                  <a16:creationId xmlns:a16="http://schemas.microsoft.com/office/drawing/2014/main" id="{22CE6495-9666-4C8E-A064-6076E6CFEB34}"/>
                </a:ext>
              </a:extLst>
            </p:cNvPr>
            <p:cNvPicPr>
              <a:picLocks noChangeAspect="1"/>
            </p:cNvPicPr>
            <p:nvPr/>
          </p:nvPicPr>
          <p:blipFill>
            <a:blip r:embed="rId3"/>
            <a:stretch>
              <a:fillRect/>
            </a:stretch>
          </p:blipFill>
          <p:spPr>
            <a:xfrm>
              <a:off x="-84593" y="3648185"/>
              <a:ext cx="12569141" cy="4183116"/>
            </a:xfrm>
            <a:prstGeom prst="rect">
              <a:avLst/>
            </a:prstGeom>
          </p:spPr>
        </p:pic>
      </p:grpSp>
    </p:spTree>
    <p:extLst>
      <p:ext uri="{BB962C8B-B14F-4D97-AF65-F5344CB8AC3E}">
        <p14:creationId xmlns:p14="http://schemas.microsoft.com/office/powerpoint/2010/main" val="508623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6697</TotalTime>
  <Words>1387</Words>
  <Application>Microsoft Office PowerPoint</Application>
  <PresentationFormat>Widescreen</PresentationFormat>
  <Paragraphs>185</Paragraphs>
  <Slides>13</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CMU Serif</vt:lpstr>
      <vt:lpstr>Calibri Light</vt:lpstr>
      <vt:lpstr>Calibri</vt:lpstr>
      <vt:lpstr>Cambria Math</vt:lpstr>
      <vt:lpstr>Office Theme</vt:lpstr>
      <vt:lpstr>A New Turbulence Measure from Multi-frequency Synchrotron Polarization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New Turbulence Measure from Multi-frequency Synchrotron Polarization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Recovering 3D Magnetic Turbulence from a Single Polarization Map</dc:title>
  <dc:creator>Александр Мельниченко</dc:creator>
  <cp:lastModifiedBy>Александр Мельниченко</cp:lastModifiedBy>
  <cp:revision>162</cp:revision>
  <dcterms:created xsi:type="dcterms:W3CDTF">2025-10-09T13:35:27Z</dcterms:created>
  <dcterms:modified xsi:type="dcterms:W3CDTF">2026-01-06T14:38:52Z</dcterms:modified>
</cp:coreProperties>
</file>